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62" r:id="rId10"/>
    <p:sldId id="275" r:id="rId11"/>
    <p:sldId id="276" r:id="rId12"/>
    <p:sldId id="271" r:id="rId13"/>
    <p:sldId id="273" r:id="rId14"/>
    <p:sldId id="267" r:id="rId15"/>
    <p:sldId id="268" r:id="rId16"/>
    <p:sldId id="269" r:id="rId17"/>
    <p:sldId id="278" r:id="rId18"/>
    <p:sldId id="281" r:id="rId19"/>
    <p:sldId id="277" r:id="rId20"/>
    <p:sldId id="263" r:id="rId21"/>
    <p:sldId id="279" r:id="rId22"/>
    <p:sldId id="280" r:id="rId23"/>
    <p:sldId id="274" r:id="rId24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6CC3B-E7CD-41E5-991D-BC57FCCB68C8}" v="3" dt="2022-06-07T12:34:12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66FE-C501-83A2-2C27-2EED4EC14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33AA5-856A-D4DD-FF8A-789719E0B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D877-57FB-E918-25B1-B9CDA55C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93BC1-5D39-8CC4-F85C-445EA080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ED29-6674-CF04-CB8A-7B15F4F0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91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31C3-2496-7552-AF1D-6477B362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6411E-F2DC-FC9B-A467-F183A7226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595F-8352-A5B3-C510-F4C395C2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2223D-1B06-D902-8409-1AB715C9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B3DB0-9761-7D98-3EDB-DD1B296C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217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57BA4-D1BE-1C20-8E71-DC3513651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ED65E-2A3D-82B1-7E3A-BA3213A1F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4646-0245-8AE3-3A0E-3E929CD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EAD27-D0EB-052A-668A-143F2451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603A-FBD5-B802-35DC-C8A1435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1971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EBDE-781A-AB0C-6C98-AE9CFE64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AD449-6CEF-195A-29B4-3CCACA51C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CA787-390C-7D8E-6D92-DF42EBE3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4DF01-54DC-8902-6FED-4B17087D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74BF-1FFC-90F4-31E4-B10EFE1E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328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80E5-E166-6CE9-E3E7-FB2001CC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57BB-DC21-A5B6-45B0-D97012FE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85E7-9B7D-1D77-F20B-78F543CA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2A04-BA4E-B950-6589-12CE548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829A4-E423-AAE9-229A-C0DC3D24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1479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DBEE-2ECE-03E9-C6AD-4A869714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1C05-E89E-12C5-6D7D-7DD902CAB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7E69D-CCFE-3273-0736-C6F538AE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09EB5-5C0F-9E2A-01E9-EA25AB78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9BDC6-5D9A-F177-976E-93D89CB9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D2161-4EFF-D08E-91E1-B326F093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9598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0473-1CC4-3540-B8DB-E8D509D3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1F24A-E83E-5E28-65E6-13657E77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97D4-84D8-ABCC-3C86-0955178D5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C336-B3AA-204B-D487-ACB7C3F40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0293B-9FD5-EE01-A692-9738AA989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93D04-2D6D-5D8E-E10F-55E63176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4F125-4064-D1E2-B762-4D0FE633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5A466-377D-556A-71FA-57F6ECD3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1337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9980-BCAB-D3C9-25B7-DDE2A1D1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DD717-9EC2-17C2-DF79-AD30927B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6CF39-0F33-3FB9-73F4-15039579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EE8F0-1AB0-80E4-382D-AD468B7C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8219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1E6D5-E446-03FE-DA9E-EB21D7FC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EAD5B-7E31-9938-1909-F517E867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6039C-5722-A4D1-1B6A-AD8701B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13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0198-51E7-E52F-C39B-9DFDDB9F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7A7B-B25A-242D-0220-F70ED18E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74374-539D-2758-F8EC-D999C3641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BF449-CB5A-6313-CF74-A7FDEA5B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B8C9E-2725-084D-4370-967A8A73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0F6A2-256E-D7B9-23B7-EC497BAC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3292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CC24-FD66-41B1-9328-B2C838F8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092F7-4884-F816-00CD-6F8622E2D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2C250-D983-504E-43D5-1648E11A6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23FC5-17BF-710E-AABC-3D9B4F2D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09B60-6F26-8096-7F00-6676CFFE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0AB4B-1EBB-9790-C056-D4601BD7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682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E4E56-30C1-269C-D42F-15E33CBD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DF5E9-7F4F-10EC-5D7C-3A6D6F5B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83C1-2BF2-B944-3052-0A0664817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8D28-25B4-2742-8187-64150AA05B99}" type="datetimeFigureOut">
              <a:rPr lang="en-SI" smtClean="0"/>
              <a:t>06/07/2022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2CFB-4317-4906-E35D-CCFFA88AF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06429-7588-5B3F-DAD4-AB9F9F6D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63D6-52DB-16E4-2283-C5257B08CF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1309" y="6028944"/>
            <a:ext cx="12285827" cy="838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35FA44-E08E-01D8-CE90-C49BA22240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582" y="6175185"/>
            <a:ext cx="592836" cy="592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9E7A-C97B-0EAA-F396-58625DAA6A4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53800" y="6151553"/>
            <a:ext cx="706882" cy="6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971C-8251-B6D4-F3B1-D71434D18B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Adriana Rejc Buhovac</a:t>
            </a:r>
            <a:br>
              <a:rPr lang="sl-SI" dirty="0"/>
            </a:br>
            <a:r>
              <a:rPr lang="sl-SI" sz="2400" dirty="0"/>
              <a:t>Univerza v Ljubljani, Ekonomska fakulteta</a:t>
            </a:r>
            <a:endParaRPr lang="en-SI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75374-F341-7C07-6FF6-CD5961E8C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3600" b="1" dirty="0"/>
              <a:t>Trajnost – bistvo podjetij v prihodnosti</a:t>
            </a:r>
            <a:endParaRPr lang="en-SI" sz="3600" b="1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895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>
            <a:extLst>
              <a:ext uri="{FF2B5EF4-FFF2-40B4-BE49-F238E27FC236}">
                <a16:creationId xmlns:a16="http://schemas.microsoft.com/office/drawing/2014/main" id="{377AE31D-385A-4C44-97F3-52B5141D41D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340482" cy="4722807"/>
          </a:xfrm>
          <a:prstGeom prst="rect">
            <a:avLst/>
          </a:prstGeom>
          <a:ln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EDE79E-3360-4294-B79F-BF3E68316498}"/>
              </a:ext>
            </a:extLst>
          </p:cNvPr>
          <p:cNvSpPr/>
          <p:nvPr/>
        </p:nvSpPr>
        <p:spPr>
          <a:xfrm>
            <a:off x="6780245" y="1381131"/>
            <a:ext cx="5228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manjša potrebna električna priključna moč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energetska učinkovitost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energetska samooskrba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9E3E7-BA1A-4F40-BFF5-4A928160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508" y="4200395"/>
            <a:ext cx="8737492" cy="18491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5D937C-1744-4507-B9E8-5BB31413B26C}"/>
              </a:ext>
            </a:extLst>
          </p:cNvPr>
          <p:cNvSpPr/>
          <p:nvPr/>
        </p:nvSpPr>
        <p:spPr>
          <a:xfrm>
            <a:off x="4252678" y="4200395"/>
            <a:ext cx="2087804" cy="1849162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06388B-CD27-4845-AC8D-61AE83F77F65}"/>
              </a:ext>
            </a:extLst>
          </p:cNvPr>
          <p:cNvSpPr/>
          <p:nvPr/>
        </p:nvSpPr>
        <p:spPr>
          <a:xfrm>
            <a:off x="2809419" y="1771196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2A348-5E77-417F-83A4-1EF8B6DE3DBF}"/>
              </a:ext>
            </a:extLst>
          </p:cNvPr>
          <p:cNvSpPr/>
          <p:nvPr/>
        </p:nvSpPr>
        <p:spPr>
          <a:xfrm>
            <a:off x="4190243" y="1771196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8AE6E-C959-4734-A849-21C116E5AA98}"/>
              </a:ext>
            </a:extLst>
          </p:cNvPr>
          <p:cNvSpPr/>
          <p:nvPr/>
        </p:nvSpPr>
        <p:spPr>
          <a:xfrm>
            <a:off x="5580267" y="1778975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084E1-AFC7-469F-AA8E-CC3E6697B9B6}"/>
              </a:ext>
            </a:extLst>
          </p:cNvPr>
          <p:cNvSpPr/>
          <p:nvPr/>
        </p:nvSpPr>
        <p:spPr>
          <a:xfrm>
            <a:off x="6979598" y="1771196"/>
            <a:ext cx="1316221" cy="84274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8F13A-B2E6-4D75-9DF9-F1E1F831D0AD}"/>
              </a:ext>
            </a:extLst>
          </p:cNvPr>
          <p:cNvSpPr/>
          <p:nvPr/>
        </p:nvSpPr>
        <p:spPr>
          <a:xfrm>
            <a:off x="2818643" y="2703539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D4CE-F13C-4B10-AF97-89CED332DD32}"/>
              </a:ext>
            </a:extLst>
          </p:cNvPr>
          <p:cNvSpPr/>
          <p:nvPr/>
        </p:nvSpPr>
        <p:spPr>
          <a:xfrm>
            <a:off x="4190243" y="2694588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2283F-339F-48D7-B04C-628C89694B36}"/>
              </a:ext>
            </a:extLst>
          </p:cNvPr>
          <p:cNvSpPr/>
          <p:nvPr/>
        </p:nvSpPr>
        <p:spPr>
          <a:xfrm>
            <a:off x="5580291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2B3FB-AE98-4CFB-A153-AAB5557BDBB9}"/>
              </a:ext>
            </a:extLst>
          </p:cNvPr>
          <p:cNvSpPr/>
          <p:nvPr/>
        </p:nvSpPr>
        <p:spPr>
          <a:xfrm>
            <a:off x="6970285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1FEAF-8EDF-4A8C-83C8-33E1566A040A}"/>
              </a:ext>
            </a:extLst>
          </p:cNvPr>
          <p:cNvSpPr/>
          <p:nvPr/>
        </p:nvSpPr>
        <p:spPr>
          <a:xfrm>
            <a:off x="2827867" y="3635882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1A9F59-4D4E-4A84-9105-278586043AE3}"/>
              </a:ext>
            </a:extLst>
          </p:cNvPr>
          <p:cNvSpPr/>
          <p:nvPr/>
        </p:nvSpPr>
        <p:spPr>
          <a:xfrm>
            <a:off x="4208691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531CDD-7062-4C0B-BC04-B54E13A51481}"/>
              </a:ext>
            </a:extLst>
          </p:cNvPr>
          <p:cNvSpPr/>
          <p:nvPr/>
        </p:nvSpPr>
        <p:spPr>
          <a:xfrm>
            <a:off x="5589515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AE072-3F43-404B-B0EC-E848CFCAF05A}"/>
              </a:ext>
            </a:extLst>
          </p:cNvPr>
          <p:cNvSpPr/>
          <p:nvPr/>
        </p:nvSpPr>
        <p:spPr>
          <a:xfrm>
            <a:off x="6970285" y="3617494"/>
            <a:ext cx="1325534" cy="856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A8D99-B96F-4122-8395-5623F5B17057}"/>
              </a:ext>
            </a:extLst>
          </p:cNvPr>
          <p:cNvSpPr/>
          <p:nvPr/>
        </p:nvSpPr>
        <p:spPr>
          <a:xfrm>
            <a:off x="2837091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89D04A-B5B8-46BA-BCED-A770ABD08EC3}"/>
              </a:ext>
            </a:extLst>
          </p:cNvPr>
          <p:cNvSpPr/>
          <p:nvPr/>
        </p:nvSpPr>
        <p:spPr>
          <a:xfrm>
            <a:off x="4217915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B8EA81-49CD-489D-9BE0-2851698190EC}"/>
              </a:ext>
            </a:extLst>
          </p:cNvPr>
          <p:cNvSpPr/>
          <p:nvPr/>
        </p:nvSpPr>
        <p:spPr>
          <a:xfrm>
            <a:off x="5598739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132BF6-8B92-45A7-996A-45498A6366FE}"/>
              </a:ext>
            </a:extLst>
          </p:cNvPr>
          <p:cNvSpPr/>
          <p:nvPr/>
        </p:nvSpPr>
        <p:spPr>
          <a:xfrm>
            <a:off x="6979563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ED013-3673-4B72-93A5-DBF64C1A8188}"/>
              </a:ext>
            </a:extLst>
          </p:cNvPr>
          <p:cNvGrpSpPr/>
          <p:nvPr/>
        </p:nvGrpSpPr>
        <p:grpSpPr>
          <a:xfrm>
            <a:off x="8637564" y="1535669"/>
            <a:ext cx="478972" cy="317121"/>
            <a:chOff x="3218177" y="3385584"/>
            <a:chExt cx="685801" cy="45421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A781BD-C61D-401A-9110-3F0BCDE0D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3072" y="3385584"/>
              <a:ext cx="454217" cy="454216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14FDAB-6BDD-4DFD-93B9-DCD398A96BE3}"/>
                </a:ext>
              </a:extLst>
            </p:cNvPr>
            <p:cNvSpPr txBox="1"/>
            <p:nvPr/>
          </p:nvSpPr>
          <p:spPr>
            <a:xfrm>
              <a:off x="3218177" y="3466408"/>
              <a:ext cx="685801" cy="3654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l-SI" sz="1400" dirty="0">
                  <a:latin typeface="Arial Narrow" panose="020B0606020202030204" pitchFamily="34" charset="0"/>
                  <a:cs typeface="Calibri Light" panose="020F0302020204030204" pitchFamily="34" charset="0"/>
                </a:rPr>
                <a:t>1</a:t>
              </a:r>
              <a:endParaRPr lang="en-US" sz="1400" dirty="0"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8428DD6-3960-44FF-B4D8-FF098827010A}"/>
              </a:ext>
            </a:extLst>
          </p:cNvPr>
          <p:cNvSpPr/>
          <p:nvPr/>
        </p:nvSpPr>
        <p:spPr>
          <a:xfrm>
            <a:off x="7762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C7555B-E5DF-44B9-9891-35B4141F659D}"/>
              </a:ext>
            </a:extLst>
          </p:cNvPr>
          <p:cNvSpPr/>
          <p:nvPr/>
        </p:nvSpPr>
        <p:spPr>
          <a:xfrm>
            <a:off x="2047419" y="52001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48AE53-0DDC-4297-AD72-89EAB4A987A3}"/>
              </a:ext>
            </a:extLst>
          </p:cNvPr>
          <p:cNvSpPr/>
          <p:nvPr/>
        </p:nvSpPr>
        <p:spPr>
          <a:xfrm>
            <a:off x="1895019" y="1694996"/>
            <a:ext cx="7386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932DEE-D1A9-4E53-865C-A785AB2109A7}"/>
              </a:ext>
            </a:extLst>
          </p:cNvPr>
          <p:cNvSpPr/>
          <p:nvPr/>
        </p:nvSpPr>
        <p:spPr>
          <a:xfrm rot="16200000">
            <a:off x="868554" y="3392619"/>
            <a:ext cx="300108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Pomembnost za deležnike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FFEC0B-5D07-40ED-B7AF-D2A854CD79A3}"/>
              </a:ext>
            </a:extLst>
          </p:cNvPr>
          <p:cNvSpPr/>
          <p:nvPr/>
        </p:nvSpPr>
        <p:spPr>
          <a:xfrm>
            <a:off x="2809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nizek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81C428-9323-49F6-B605-35260405E987}"/>
              </a:ext>
            </a:extLst>
          </p:cNvPr>
          <p:cNvSpPr>
            <a:spLocks noChangeAspect="1"/>
          </p:cNvSpPr>
          <p:nvPr/>
        </p:nvSpPr>
        <p:spPr>
          <a:xfrm>
            <a:off x="8689055" y="3371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B5A4AC-A1A7-489F-9C1D-2724A17E88B6}"/>
              </a:ext>
            </a:extLst>
          </p:cNvPr>
          <p:cNvSpPr txBox="1"/>
          <p:nvPr/>
        </p:nvSpPr>
        <p:spPr>
          <a:xfrm>
            <a:off x="8606554" y="3415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2F2ED7-74EA-4C02-8949-6DF0496E738A}"/>
              </a:ext>
            </a:extLst>
          </p:cNvPr>
          <p:cNvSpPr>
            <a:spLocks noChangeAspect="1"/>
          </p:cNvSpPr>
          <p:nvPr/>
        </p:nvSpPr>
        <p:spPr>
          <a:xfrm>
            <a:off x="8710827" y="3752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946AD0-868D-4EC9-A250-4B5B735F9965}"/>
              </a:ext>
            </a:extLst>
          </p:cNvPr>
          <p:cNvSpPr txBox="1"/>
          <p:nvPr/>
        </p:nvSpPr>
        <p:spPr>
          <a:xfrm>
            <a:off x="8628326" y="3796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5EF033-83A9-476F-8E8C-78A26F125843}"/>
              </a:ext>
            </a:extLst>
          </p:cNvPr>
          <p:cNvSpPr>
            <a:spLocks noChangeAspect="1"/>
          </p:cNvSpPr>
          <p:nvPr/>
        </p:nvSpPr>
        <p:spPr>
          <a:xfrm>
            <a:off x="8710827" y="4121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2980B6-1E63-4D6A-A5CA-FC6DC4FDF72E}"/>
              </a:ext>
            </a:extLst>
          </p:cNvPr>
          <p:cNvSpPr txBox="1"/>
          <p:nvPr/>
        </p:nvSpPr>
        <p:spPr>
          <a:xfrm>
            <a:off x="8628326" y="4165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DB73C38-894B-4537-927F-7B1C440EB6E0}"/>
              </a:ext>
            </a:extLst>
          </p:cNvPr>
          <p:cNvSpPr>
            <a:spLocks noChangeAspect="1"/>
          </p:cNvSpPr>
          <p:nvPr/>
        </p:nvSpPr>
        <p:spPr>
          <a:xfrm>
            <a:off x="8710827" y="4502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FEB3E4-2B69-47B3-816D-04CD0C1CF019}"/>
              </a:ext>
            </a:extLst>
          </p:cNvPr>
          <p:cNvSpPr txBox="1"/>
          <p:nvPr/>
        </p:nvSpPr>
        <p:spPr>
          <a:xfrm>
            <a:off x="8628326" y="4546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909F18-A280-410D-83EF-1A33E43F7152}"/>
              </a:ext>
            </a:extLst>
          </p:cNvPr>
          <p:cNvSpPr>
            <a:spLocks noChangeAspect="1"/>
          </p:cNvSpPr>
          <p:nvPr/>
        </p:nvSpPr>
        <p:spPr>
          <a:xfrm>
            <a:off x="8710827" y="4883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15AE32-F263-47A0-91E1-F3E301C223F1}"/>
              </a:ext>
            </a:extLst>
          </p:cNvPr>
          <p:cNvSpPr txBox="1"/>
          <p:nvPr/>
        </p:nvSpPr>
        <p:spPr>
          <a:xfrm>
            <a:off x="8628326" y="4927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F4952E0-C676-42B4-B4B0-81866DA8B079}"/>
              </a:ext>
            </a:extLst>
          </p:cNvPr>
          <p:cNvSpPr>
            <a:spLocks noChangeAspect="1"/>
          </p:cNvSpPr>
          <p:nvPr/>
        </p:nvSpPr>
        <p:spPr>
          <a:xfrm>
            <a:off x="8710827" y="2609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43F2C1-BA31-48CE-84B4-6F2CB01C9B45}"/>
              </a:ext>
            </a:extLst>
          </p:cNvPr>
          <p:cNvSpPr txBox="1"/>
          <p:nvPr/>
        </p:nvSpPr>
        <p:spPr>
          <a:xfrm>
            <a:off x="8628326" y="2653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30D0DB-4EFD-4327-9CB9-CD6B700F228A}"/>
              </a:ext>
            </a:extLst>
          </p:cNvPr>
          <p:cNvSpPr>
            <a:spLocks noChangeAspect="1"/>
          </p:cNvSpPr>
          <p:nvPr/>
        </p:nvSpPr>
        <p:spPr>
          <a:xfrm>
            <a:off x="8684551" y="2978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A03655-D014-45CD-B0A1-9231FB8B2E3C}"/>
              </a:ext>
            </a:extLst>
          </p:cNvPr>
          <p:cNvSpPr txBox="1"/>
          <p:nvPr/>
        </p:nvSpPr>
        <p:spPr>
          <a:xfrm>
            <a:off x="8615787" y="3034515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C2B671-9AAE-4FD9-AD6B-5D416FDAF6D5}"/>
              </a:ext>
            </a:extLst>
          </p:cNvPr>
          <p:cNvSpPr>
            <a:spLocks noChangeAspect="1"/>
          </p:cNvSpPr>
          <p:nvPr/>
        </p:nvSpPr>
        <p:spPr>
          <a:xfrm>
            <a:off x="8710827" y="1900501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D262D3-125A-4B05-8B97-FCB3F9D8D103}"/>
              </a:ext>
            </a:extLst>
          </p:cNvPr>
          <p:cNvSpPr txBox="1"/>
          <p:nvPr/>
        </p:nvSpPr>
        <p:spPr>
          <a:xfrm>
            <a:off x="8619090" y="195694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A4D225C-3A6F-41E5-9F94-2A41F784CD6B}"/>
              </a:ext>
            </a:extLst>
          </p:cNvPr>
          <p:cNvSpPr>
            <a:spLocks noChangeAspect="1"/>
          </p:cNvSpPr>
          <p:nvPr/>
        </p:nvSpPr>
        <p:spPr>
          <a:xfrm>
            <a:off x="8710827" y="2253022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5913A4-97FE-45B8-B98B-2A85016C432F}"/>
              </a:ext>
            </a:extLst>
          </p:cNvPr>
          <p:cNvSpPr txBox="1"/>
          <p:nvPr/>
        </p:nvSpPr>
        <p:spPr>
          <a:xfrm>
            <a:off x="8628326" y="2309461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A78965-AE81-4228-9502-CC4DC3309C90}"/>
              </a:ext>
            </a:extLst>
          </p:cNvPr>
          <p:cNvSpPr/>
          <p:nvPr/>
        </p:nvSpPr>
        <p:spPr>
          <a:xfrm>
            <a:off x="3759200" y="5504996"/>
            <a:ext cx="338497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Vpliv na poslovno uspešnost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229BF8-A9E1-4E5B-97CF-98205128EE15}"/>
              </a:ext>
            </a:extLst>
          </p:cNvPr>
          <p:cNvSpPr/>
          <p:nvPr/>
        </p:nvSpPr>
        <p:spPr>
          <a:xfrm>
            <a:off x="9189796" y="1422400"/>
            <a:ext cx="1247295" cy="3879273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484E4F8-4306-47CE-8BCF-6F6F3FE1CBA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l-SI" dirty="0"/>
              <a:t>1. korak: identifikacija trajnostnih vsebin</a:t>
            </a:r>
          </a:p>
        </p:txBody>
      </p:sp>
    </p:spTree>
    <p:extLst>
      <p:ext uri="{BB962C8B-B14F-4D97-AF65-F5344CB8AC3E}">
        <p14:creationId xmlns:p14="http://schemas.microsoft.com/office/powerpoint/2010/main" val="9031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26AE-DAFA-4478-8396-2F2E6746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arrow" panose="020B0606020202030204" pitchFamily="34" charset="0"/>
              </a:rPr>
              <a:t>2. korak: anketa o pomembnosti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FC3C4-A3F5-43CF-9B86-63F2EE4C48DC}"/>
              </a:ext>
            </a:extLst>
          </p:cNvPr>
          <p:cNvSpPr/>
          <p:nvPr/>
        </p:nvSpPr>
        <p:spPr>
          <a:xfrm>
            <a:off x="2809419" y="1798904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CE73E-6F72-4ED5-A9BB-C60AA61657A2}"/>
              </a:ext>
            </a:extLst>
          </p:cNvPr>
          <p:cNvSpPr/>
          <p:nvPr/>
        </p:nvSpPr>
        <p:spPr>
          <a:xfrm>
            <a:off x="4190243" y="1789668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70F6B-187E-4E10-AF00-6A178CA059A1}"/>
              </a:ext>
            </a:extLst>
          </p:cNvPr>
          <p:cNvSpPr/>
          <p:nvPr/>
        </p:nvSpPr>
        <p:spPr>
          <a:xfrm>
            <a:off x="5571031" y="1806683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1ACA5-FAD6-40B3-A042-21A8B42AC17B}"/>
              </a:ext>
            </a:extLst>
          </p:cNvPr>
          <p:cNvSpPr/>
          <p:nvPr/>
        </p:nvSpPr>
        <p:spPr>
          <a:xfrm>
            <a:off x="6951891" y="1817376"/>
            <a:ext cx="1330818" cy="84274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C49C6-BAF8-4D90-AD70-B6008721B0AD}"/>
              </a:ext>
            </a:extLst>
          </p:cNvPr>
          <p:cNvSpPr/>
          <p:nvPr/>
        </p:nvSpPr>
        <p:spPr>
          <a:xfrm>
            <a:off x="2818643" y="2703539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3EF8C-4A60-49A9-A52F-1ABA1248E1B6}"/>
              </a:ext>
            </a:extLst>
          </p:cNvPr>
          <p:cNvSpPr/>
          <p:nvPr/>
        </p:nvSpPr>
        <p:spPr>
          <a:xfrm>
            <a:off x="4190243" y="2694588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289D5D-9E53-4A34-9674-18796F33B640}"/>
              </a:ext>
            </a:extLst>
          </p:cNvPr>
          <p:cNvSpPr/>
          <p:nvPr/>
        </p:nvSpPr>
        <p:spPr>
          <a:xfrm>
            <a:off x="5580291" y="2712775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4D10A-E8F2-4F12-A06F-ADCCDA3C12AA}"/>
              </a:ext>
            </a:extLst>
          </p:cNvPr>
          <p:cNvSpPr/>
          <p:nvPr/>
        </p:nvSpPr>
        <p:spPr>
          <a:xfrm>
            <a:off x="6970285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5A057-7446-456C-8E2B-1A124BC28AC5}"/>
              </a:ext>
            </a:extLst>
          </p:cNvPr>
          <p:cNvSpPr/>
          <p:nvPr/>
        </p:nvSpPr>
        <p:spPr>
          <a:xfrm>
            <a:off x="2827867" y="3635882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230B30-66ED-414A-B811-540CB864C56E}"/>
              </a:ext>
            </a:extLst>
          </p:cNvPr>
          <p:cNvSpPr/>
          <p:nvPr/>
        </p:nvSpPr>
        <p:spPr>
          <a:xfrm>
            <a:off x="4208691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6BF814-2128-4C63-BF7E-7F59272AE75F}"/>
              </a:ext>
            </a:extLst>
          </p:cNvPr>
          <p:cNvSpPr/>
          <p:nvPr/>
        </p:nvSpPr>
        <p:spPr>
          <a:xfrm>
            <a:off x="5589515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FA7E54-A47D-41E9-B7D2-DE8318A0012C}"/>
              </a:ext>
            </a:extLst>
          </p:cNvPr>
          <p:cNvSpPr/>
          <p:nvPr/>
        </p:nvSpPr>
        <p:spPr>
          <a:xfrm>
            <a:off x="6970285" y="3617494"/>
            <a:ext cx="1325534" cy="856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BFAFCF-0FF0-41C9-90E0-8C6A92B24D8F}"/>
              </a:ext>
            </a:extLst>
          </p:cNvPr>
          <p:cNvSpPr/>
          <p:nvPr/>
        </p:nvSpPr>
        <p:spPr>
          <a:xfrm>
            <a:off x="2837091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D81CFE-1E92-4681-9DDE-DBC59E49A002}"/>
              </a:ext>
            </a:extLst>
          </p:cNvPr>
          <p:cNvSpPr/>
          <p:nvPr/>
        </p:nvSpPr>
        <p:spPr>
          <a:xfrm>
            <a:off x="4217915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9F56D4-34C4-4C9B-BF2F-A8E06F2227C5}"/>
              </a:ext>
            </a:extLst>
          </p:cNvPr>
          <p:cNvSpPr/>
          <p:nvPr/>
        </p:nvSpPr>
        <p:spPr>
          <a:xfrm>
            <a:off x="5598739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32FF85-B69F-4128-88B4-F6AA33DE98FA}"/>
              </a:ext>
            </a:extLst>
          </p:cNvPr>
          <p:cNvSpPr/>
          <p:nvPr/>
        </p:nvSpPr>
        <p:spPr>
          <a:xfrm>
            <a:off x="6979563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130CA2-0CE5-4F8F-B7A3-9AA38D028808}"/>
              </a:ext>
            </a:extLst>
          </p:cNvPr>
          <p:cNvGrpSpPr/>
          <p:nvPr/>
        </p:nvGrpSpPr>
        <p:grpSpPr>
          <a:xfrm>
            <a:off x="8637564" y="1535669"/>
            <a:ext cx="478972" cy="317121"/>
            <a:chOff x="3218177" y="3385584"/>
            <a:chExt cx="685801" cy="45421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D58447-77A0-4204-8234-FF5FFA2598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3072" y="3385584"/>
              <a:ext cx="454217" cy="454216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8D44DE-20F8-4115-A8C4-19B54F37ED4E}"/>
                </a:ext>
              </a:extLst>
            </p:cNvPr>
            <p:cNvSpPr txBox="1"/>
            <p:nvPr/>
          </p:nvSpPr>
          <p:spPr>
            <a:xfrm>
              <a:off x="3218177" y="3466408"/>
              <a:ext cx="685801" cy="3654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l-SI" sz="1400" dirty="0">
                  <a:latin typeface="Arial Narrow" panose="020B0606020202030204" pitchFamily="34" charset="0"/>
                  <a:cs typeface="Calibri Light" panose="020F0302020204030204" pitchFamily="34" charset="0"/>
                </a:rPr>
                <a:t>1</a:t>
              </a:r>
              <a:endParaRPr lang="en-US" sz="1400" dirty="0"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85CDD62-B522-4E7E-A2CB-9C095C355D1E}"/>
              </a:ext>
            </a:extLst>
          </p:cNvPr>
          <p:cNvSpPr/>
          <p:nvPr/>
        </p:nvSpPr>
        <p:spPr>
          <a:xfrm>
            <a:off x="3759200" y="5504996"/>
            <a:ext cx="338497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latin typeface="Arial Narrow" panose="020B0606020202030204" pitchFamily="34" charset="0"/>
                <a:cs typeface="Calibri Light" panose="020F0302020204030204" pitchFamily="34" charset="0"/>
              </a:rPr>
              <a:t>Vpliv na poslovno uspešnost</a:t>
            </a:r>
            <a:endParaRPr lang="en-US" sz="16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40693F-5FC9-4E71-BBAE-9D9497202BC8}"/>
              </a:ext>
            </a:extLst>
          </p:cNvPr>
          <p:cNvSpPr/>
          <p:nvPr/>
        </p:nvSpPr>
        <p:spPr>
          <a:xfrm>
            <a:off x="7762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visok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D00A41-E238-43EE-A4B9-0CB9BA0202D4}"/>
              </a:ext>
            </a:extLst>
          </p:cNvPr>
          <p:cNvSpPr/>
          <p:nvPr/>
        </p:nvSpPr>
        <p:spPr>
          <a:xfrm>
            <a:off x="2047419" y="52001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nizka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AE99A-8E7E-4EF4-9F35-DA41F718F70A}"/>
              </a:ext>
            </a:extLst>
          </p:cNvPr>
          <p:cNvSpPr/>
          <p:nvPr/>
        </p:nvSpPr>
        <p:spPr>
          <a:xfrm>
            <a:off x="1895019" y="1694996"/>
            <a:ext cx="7386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visoka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C0A030-FA61-477C-A37E-5AC877501FA2}"/>
              </a:ext>
            </a:extLst>
          </p:cNvPr>
          <p:cNvSpPr/>
          <p:nvPr/>
        </p:nvSpPr>
        <p:spPr>
          <a:xfrm rot="16200000">
            <a:off x="868554" y="3392619"/>
            <a:ext cx="300108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latin typeface="Arial Narrow" panose="020B0606020202030204" pitchFamily="34" charset="0"/>
                <a:cs typeface="Calibri Light" panose="020F0302020204030204" pitchFamily="34" charset="0"/>
              </a:rPr>
              <a:t>Pomembnost za deležnike</a:t>
            </a:r>
            <a:endParaRPr lang="en-US" sz="16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EF250E-8CE9-4EDE-B71B-9B2F8526E3A9}"/>
              </a:ext>
            </a:extLst>
          </p:cNvPr>
          <p:cNvSpPr/>
          <p:nvPr/>
        </p:nvSpPr>
        <p:spPr>
          <a:xfrm>
            <a:off x="2809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nizek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CB64B7-8C66-4B0A-8543-FC2B7176A54A}"/>
              </a:ext>
            </a:extLst>
          </p:cNvPr>
          <p:cNvSpPr>
            <a:spLocks noChangeAspect="1"/>
          </p:cNvSpPr>
          <p:nvPr/>
        </p:nvSpPr>
        <p:spPr>
          <a:xfrm>
            <a:off x="8689055" y="3371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258FC7-A890-4836-8E79-0395CE507749}"/>
              </a:ext>
            </a:extLst>
          </p:cNvPr>
          <p:cNvSpPr txBox="1"/>
          <p:nvPr/>
        </p:nvSpPr>
        <p:spPr>
          <a:xfrm>
            <a:off x="8606554" y="3415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F01860-1E83-4ED6-8EE7-E9C4A7E39E3F}"/>
              </a:ext>
            </a:extLst>
          </p:cNvPr>
          <p:cNvSpPr>
            <a:spLocks noChangeAspect="1"/>
          </p:cNvSpPr>
          <p:nvPr/>
        </p:nvSpPr>
        <p:spPr>
          <a:xfrm>
            <a:off x="8710827" y="3752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A03F1-5B61-41A3-A592-6576D1651F72}"/>
              </a:ext>
            </a:extLst>
          </p:cNvPr>
          <p:cNvSpPr txBox="1"/>
          <p:nvPr/>
        </p:nvSpPr>
        <p:spPr>
          <a:xfrm>
            <a:off x="8628326" y="3796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7A3D077-4769-41F6-96D4-142316130480}"/>
              </a:ext>
            </a:extLst>
          </p:cNvPr>
          <p:cNvSpPr>
            <a:spLocks noChangeAspect="1"/>
          </p:cNvSpPr>
          <p:nvPr/>
        </p:nvSpPr>
        <p:spPr>
          <a:xfrm>
            <a:off x="8710827" y="4121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833C5D-7494-41AB-A8F2-1F729EB0D52E}"/>
              </a:ext>
            </a:extLst>
          </p:cNvPr>
          <p:cNvSpPr txBox="1"/>
          <p:nvPr/>
        </p:nvSpPr>
        <p:spPr>
          <a:xfrm>
            <a:off x="8628326" y="4165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0E55018-2E63-4F9D-B9EF-AE555988C702}"/>
              </a:ext>
            </a:extLst>
          </p:cNvPr>
          <p:cNvSpPr>
            <a:spLocks noChangeAspect="1"/>
          </p:cNvSpPr>
          <p:nvPr/>
        </p:nvSpPr>
        <p:spPr>
          <a:xfrm>
            <a:off x="8710827" y="4502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76A890-E7F6-4F0B-8729-82E9FC41C8E3}"/>
              </a:ext>
            </a:extLst>
          </p:cNvPr>
          <p:cNvSpPr txBox="1"/>
          <p:nvPr/>
        </p:nvSpPr>
        <p:spPr>
          <a:xfrm>
            <a:off x="8628326" y="4546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BA76504-9178-48F9-8E4B-CCF264805819}"/>
              </a:ext>
            </a:extLst>
          </p:cNvPr>
          <p:cNvSpPr>
            <a:spLocks noChangeAspect="1"/>
          </p:cNvSpPr>
          <p:nvPr/>
        </p:nvSpPr>
        <p:spPr>
          <a:xfrm>
            <a:off x="8710827" y="4883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847001-E9B7-4B50-A916-34631D76E670}"/>
              </a:ext>
            </a:extLst>
          </p:cNvPr>
          <p:cNvSpPr txBox="1"/>
          <p:nvPr/>
        </p:nvSpPr>
        <p:spPr>
          <a:xfrm>
            <a:off x="8628326" y="4927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C81E98-9F9D-4477-B1F1-3B2A5DA0E6C0}"/>
              </a:ext>
            </a:extLst>
          </p:cNvPr>
          <p:cNvSpPr>
            <a:spLocks noChangeAspect="1"/>
          </p:cNvSpPr>
          <p:nvPr/>
        </p:nvSpPr>
        <p:spPr>
          <a:xfrm>
            <a:off x="8710827" y="2609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DDF39-3B83-433C-9AD9-155617639490}"/>
              </a:ext>
            </a:extLst>
          </p:cNvPr>
          <p:cNvSpPr txBox="1"/>
          <p:nvPr/>
        </p:nvSpPr>
        <p:spPr>
          <a:xfrm>
            <a:off x="8628326" y="2653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4CDE6BE-536C-4894-852F-EB80BEA467D1}"/>
              </a:ext>
            </a:extLst>
          </p:cNvPr>
          <p:cNvSpPr>
            <a:spLocks noChangeAspect="1"/>
          </p:cNvSpPr>
          <p:nvPr/>
        </p:nvSpPr>
        <p:spPr>
          <a:xfrm>
            <a:off x="8684551" y="2978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3CBCA9-E01B-431F-BCBA-0147E1CF2766}"/>
              </a:ext>
            </a:extLst>
          </p:cNvPr>
          <p:cNvSpPr txBox="1"/>
          <p:nvPr/>
        </p:nvSpPr>
        <p:spPr>
          <a:xfrm>
            <a:off x="8615787" y="3034515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8C4051E-83ED-46CF-BBED-FAFD35D37D88}"/>
              </a:ext>
            </a:extLst>
          </p:cNvPr>
          <p:cNvSpPr>
            <a:spLocks noChangeAspect="1"/>
          </p:cNvSpPr>
          <p:nvPr/>
        </p:nvSpPr>
        <p:spPr>
          <a:xfrm>
            <a:off x="8710827" y="1900501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F12D16-6EF6-4893-8751-6129DAD6A283}"/>
              </a:ext>
            </a:extLst>
          </p:cNvPr>
          <p:cNvSpPr txBox="1"/>
          <p:nvPr/>
        </p:nvSpPr>
        <p:spPr>
          <a:xfrm>
            <a:off x="8619090" y="195694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E00C6EE-94C1-43E2-A39B-B6CFC28762E8}"/>
              </a:ext>
            </a:extLst>
          </p:cNvPr>
          <p:cNvSpPr>
            <a:spLocks noChangeAspect="1"/>
          </p:cNvSpPr>
          <p:nvPr/>
        </p:nvSpPr>
        <p:spPr>
          <a:xfrm>
            <a:off x="8710827" y="2253022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06FBAC-ABB3-409F-8B35-48EEA8E5F7AC}"/>
              </a:ext>
            </a:extLst>
          </p:cNvPr>
          <p:cNvSpPr txBox="1"/>
          <p:nvPr/>
        </p:nvSpPr>
        <p:spPr>
          <a:xfrm>
            <a:off x="8628326" y="2309461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EED9EBD-3027-494E-A903-CE97E2505002}"/>
              </a:ext>
            </a:extLst>
          </p:cNvPr>
          <p:cNvSpPr/>
          <p:nvPr/>
        </p:nvSpPr>
        <p:spPr>
          <a:xfrm>
            <a:off x="5327647" y="23045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750F8F7-01E8-4685-88D1-40C4F6C72DFA}"/>
              </a:ext>
            </a:extLst>
          </p:cNvPr>
          <p:cNvSpPr/>
          <p:nvPr/>
        </p:nvSpPr>
        <p:spPr>
          <a:xfrm>
            <a:off x="5325339" y="25257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DB22AE5-2D19-4790-BAE3-1F0A10CE8FC2}"/>
              </a:ext>
            </a:extLst>
          </p:cNvPr>
          <p:cNvSpPr/>
          <p:nvPr/>
        </p:nvSpPr>
        <p:spPr>
          <a:xfrm>
            <a:off x="5324019" y="359485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6704BFA-DB34-4E4E-B512-8CD5CB78A3FD}"/>
              </a:ext>
            </a:extLst>
          </p:cNvPr>
          <p:cNvSpPr/>
          <p:nvPr/>
        </p:nvSpPr>
        <p:spPr>
          <a:xfrm>
            <a:off x="5324019" y="3195374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AD8AB2D-EDD2-4F2E-955A-0B21E5CDD3A4}"/>
              </a:ext>
            </a:extLst>
          </p:cNvPr>
          <p:cNvSpPr/>
          <p:nvPr/>
        </p:nvSpPr>
        <p:spPr>
          <a:xfrm>
            <a:off x="5325342" y="2990394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C684855-6577-42FF-B4F4-BB391CE51821}"/>
              </a:ext>
            </a:extLst>
          </p:cNvPr>
          <p:cNvSpPr/>
          <p:nvPr/>
        </p:nvSpPr>
        <p:spPr>
          <a:xfrm>
            <a:off x="5340184" y="1690381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B01436A-4AA4-4296-A888-31DFD3C99B5E}"/>
              </a:ext>
            </a:extLst>
          </p:cNvPr>
          <p:cNvSpPr/>
          <p:nvPr/>
        </p:nvSpPr>
        <p:spPr>
          <a:xfrm>
            <a:off x="5329955" y="189357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42BBDE6-59CF-43B4-B380-AC1C66B2C7D4}"/>
              </a:ext>
            </a:extLst>
          </p:cNvPr>
          <p:cNvSpPr/>
          <p:nvPr/>
        </p:nvSpPr>
        <p:spPr>
          <a:xfrm>
            <a:off x="5309174" y="3391654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60D1B99-A23F-448A-9603-1CD8D780BB8A}"/>
              </a:ext>
            </a:extLst>
          </p:cNvPr>
          <p:cNvSpPr/>
          <p:nvPr/>
        </p:nvSpPr>
        <p:spPr>
          <a:xfrm>
            <a:off x="5318410" y="2710478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B823AC-72C8-4E70-904C-99BD77326156}"/>
              </a:ext>
            </a:extLst>
          </p:cNvPr>
          <p:cNvSpPr>
            <a:spLocks noChangeAspect="1"/>
          </p:cNvSpPr>
          <p:nvPr/>
        </p:nvSpPr>
        <p:spPr>
          <a:xfrm>
            <a:off x="5334939" y="2152196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39D244-5972-495A-9B1C-9D69D55879A3}"/>
              </a:ext>
            </a:extLst>
          </p:cNvPr>
          <p:cNvSpPr txBox="1"/>
          <p:nvPr/>
        </p:nvSpPr>
        <p:spPr>
          <a:xfrm>
            <a:off x="5261677" y="2205552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EC1509-5077-4498-8B3B-9345CA3488B9}"/>
              </a:ext>
            </a:extLst>
          </p:cNvPr>
          <p:cNvSpPr txBox="1"/>
          <p:nvPr/>
        </p:nvSpPr>
        <p:spPr>
          <a:xfrm>
            <a:off x="5226047" y="3670434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BE741D-626B-4877-A4EE-C9298ED770A6}"/>
              </a:ext>
            </a:extLst>
          </p:cNvPr>
          <p:cNvSpPr/>
          <p:nvPr/>
        </p:nvSpPr>
        <p:spPr>
          <a:xfrm>
            <a:off x="1981649" y="2140530"/>
            <a:ext cx="818553" cy="287530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5308CC-262E-4C32-841F-C6A989122EA8}"/>
              </a:ext>
            </a:extLst>
          </p:cNvPr>
          <p:cNvSpPr/>
          <p:nvPr/>
        </p:nvSpPr>
        <p:spPr>
          <a:xfrm>
            <a:off x="9009326" y="1570268"/>
            <a:ext cx="24384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Odgovorno ravnanje s hrano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6A6A6D-0748-4AEF-9AA5-A9BF64CD1EAA}"/>
              </a:ext>
            </a:extLst>
          </p:cNvPr>
          <p:cNvSpPr/>
          <p:nvPr/>
        </p:nvSpPr>
        <p:spPr>
          <a:xfrm>
            <a:off x="9009326" y="1822989"/>
            <a:ext cx="296185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Prioritetno sodelovanje s partnerji v lokalni dobavni verigi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328167-BB81-456F-B442-99CA8330AFED}"/>
              </a:ext>
            </a:extLst>
          </p:cNvPr>
          <p:cNvSpPr/>
          <p:nvPr/>
        </p:nvSpPr>
        <p:spPr>
          <a:xfrm>
            <a:off x="9023180" y="2299935"/>
            <a:ext cx="316881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Integralne energetske rešitve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B7FC28-33E8-4FE8-AC04-F67AFEF4A8E7}"/>
              </a:ext>
            </a:extLst>
          </p:cNvPr>
          <p:cNvSpPr/>
          <p:nvPr/>
        </p:nvSpPr>
        <p:spPr>
          <a:xfrm>
            <a:off x="9018562" y="2623664"/>
            <a:ext cx="27432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Zaveza </a:t>
            </a:r>
            <a:r>
              <a:rPr lang="sl-SI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brezogljični</a:t>
            </a:r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družbi 2050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44761FD-3066-4AF5-8E57-C9BEBE899DF3}"/>
              </a:ext>
            </a:extLst>
          </p:cNvPr>
          <p:cNvSpPr/>
          <p:nvPr/>
        </p:nvSpPr>
        <p:spPr>
          <a:xfrm>
            <a:off x="9009326" y="2958796"/>
            <a:ext cx="275243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Zmanjšanje odpadkov in vključevanje odpadkov v snovne tokove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5714BD-A0D7-4A66-A719-31279F4A6D5E}"/>
              </a:ext>
            </a:extLst>
          </p:cNvPr>
          <p:cNvSpPr/>
          <p:nvPr/>
        </p:nvSpPr>
        <p:spPr>
          <a:xfrm>
            <a:off x="9009326" y="3438456"/>
            <a:ext cx="25908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Varno in zdravju prijazno delovno okolje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EAC0F07-B9D7-4458-9CFB-6F57C464F177}"/>
              </a:ext>
            </a:extLst>
          </p:cNvPr>
          <p:cNvSpPr/>
          <p:nvPr/>
        </p:nvSpPr>
        <p:spPr>
          <a:xfrm>
            <a:off x="9009325" y="3764811"/>
            <a:ext cx="288720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Dolgi življenjski cikli izdelkov (LCA analiza)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1C92E57-F715-4B10-A6D8-B52CE8450C8A}"/>
              </a:ext>
            </a:extLst>
          </p:cNvPr>
          <p:cNvSpPr/>
          <p:nvPr/>
        </p:nvSpPr>
        <p:spPr>
          <a:xfrm>
            <a:off x="9009326" y="4145811"/>
            <a:ext cx="275243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Vodenje z zgledom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7215D8-111F-4DFC-AE7C-83CE7F96AFF0}"/>
              </a:ext>
            </a:extLst>
          </p:cNvPr>
          <p:cNvSpPr/>
          <p:nvPr/>
        </p:nvSpPr>
        <p:spPr>
          <a:xfrm>
            <a:off x="9009326" y="4536047"/>
            <a:ext cx="250113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Osebna in strokovna rast zaposlenih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567D342-72DB-4357-83C9-B90484826DD2}"/>
              </a:ext>
            </a:extLst>
          </p:cNvPr>
          <p:cNvSpPr/>
          <p:nvPr/>
        </p:nvSpPr>
        <p:spPr>
          <a:xfrm>
            <a:off x="9009326" y="4907811"/>
            <a:ext cx="225499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Trajnostna osveščenost zaposlenih 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9FA942-2B7F-4C4D-95FE-35DA8AD7BCB0}"/>
              </a:ext>
            </a:extLst>
          </p:cNvPr>
          <p:cNvSpPr/>
          <p:nvPr/>
        </p:nvSpPr>
        <p:spPr>
          <a:xfrm>
            <a:off x="2809419" y="1798904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FD7565-8E43-4293-BB49-34B2EB76312E}"/>
              </a:ext>
            </a:extLst>
          </p:cNvPr>
          <p:cNvSpPr/>
          <p:nvPr/>
        </p:nvSpPr>
        <p:spPr>
          <a:xfrm>
            <a:off x="4190243" y="1789668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A8D69-B5CD-4131-9E4B-58FF62959000}"/>
              </a:ext>
            </a:extLst>
          </p:cNvPr>
          <p:cNvSpPr/>
          <p:nvPr/>
        </p:nvSpPr>
        <p:spPr>
          <a:xfrm>
            <a:off x="5571031" y="1806683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55F34-EAC9-4269-B70E-B3F08D35764B}"/>
              </a:ext>
            </a:extLst>
          </p:cNvPr>
          <p:cNvSpPr/>
          <p:nvPr/>
        </p:nvSpPr>
        <p:spPr>
          <a:xfrm>
            <a:off x="6951891" y="1817376"/>
            <a:ext cx="1330818" cy="84274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EB965-C185-446E-AE89-E83747CA3037}"/>
              </a:ext>
            </a:extLst>
          </p:cNvPr>
          <p:cNvSpPr/>
          <p:nvPr/>
        </p:nvSpPr>
        <p:spPr>
          <a:xfrm>
            <a:off x="2818643" y="2703539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31738-4E82-4872-94F4-A0321C97DBFB}"/>
              </a:ext>
            </a:extLst>
          </p:cNvPr>
          <p:cNvSpPr/>
          <p:nvPr/>
        </p:nvSpPr>
        <p:spPr>
          <a:xfrm>
            <a:off x="4190243" y="2694588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2DF8AB-EFA9-45DD-A372-0157C4498299}"/>
              </a:ext>
            </a:extLst>
          </p:cNvPr>
          <p:cNvSpPr/>
          <p:nvPr/>
        </p:nvSpPr>
        <p:spPr>
          <a:xfrm>
            <a:off x="5580291" y="2712775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AD82B-6E88-4B26-AAC3-2DFF72F8BDBE}"/>
              </a:ext>
            </a:extLst>
          </p:cNvPr>
          <p:cNvSpPr/>
          <p:nvPr/>
        </p:nvSpPr>
        <p:spPr>
          <a:xfrm>
            <a:off x="6970285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0B3F6-04E2-49C6-8052-21B3B063B257}"/>
              </a:ext>
            </a:extLst>
          </p:cNvPr>
          <p:cNvSpPr/>
          <p:nvPr/>
        </p:nvSpPr>
        <p:spPr>
          <a:xfrm>
            <a:off x="2827867" y="3635882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09659A-9C6C-48AA-8238-12E0FC6FA18C}"/>
              </a:ext>
            </a:extLst>
          </p:cNvPr>
          <p:cNvSpPr/>
          <p:nvPr/>
        </p:nvSpPr>
        <p:spPr>
          <a:xfrm>
            <a:off x="4208691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D8ADA9-66BC-43B2-8D33-7CE6ACFA58E2}"/>
              </a:ext>
            </a:extLst>
          </p:cNvPr>
          <p:cNvSpPr/>
          <p:nvPr/>
        </p:nvSpPr>
        <p:spPr>
          <a:xfrm>
            <a:off x="5589515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F31AF-4501-4E40-B950-38C9BF39048E}"/>
              </a:ext>
            </a:extLst>
          </p:cNvPr>
          <p:cNvSpPr/>
          <p:nvPr/>
        </p:nvSpPr>
        <p:spPr>
          <a:xfrm>
            <a:off x="6970285" y="3617494"/>
            <a:ext cx="1325534" cy="856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8268B7-92B3-4575-8BAF-32B58151AF5F}"/>
              </a:ext>
            </a:extLst>
          </p:cNvPr>
          <p:cNvSpPr/>
          <p:nvPr/>
        </p:nvSpPr>
        <p:spPr>
          <a:xfrm>
            <a:off x="2837091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D3A724-E24A-4F36-8388-833E538FD824}"/>
              </a:ext>
            </a:extLst>
          </p:cNvPr>
          <p:cNvSpPr/>
          <p:nvPr/>
        </p:nvSpPr>
        <p:spPr>
          <a:xfrm>
            <a:off x="4217915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9862BA-BC53-4486-A035-54F3CCC4C745}"/>
              </a:ext>
            </a:extLst>
          </p:cNvPr>
          <p:cNvSpPr/>
          <p:nvPr/>
        </p:nvSpPr>
        <p:spPr>
          <a:xfrm>
            <a:off x="5598739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3B6DE-09D2-4645-90FC-C802D241CD4B}"/>
              </a:ext>
            </a:extLst>
          </p:cNvPr>
          <p:cNvSpPr/>
          <p:nvPr/>
        </p:nvSpPr>
        <p:spPr>
          <a:xfrm>
            <a:off x="6979563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B87996-D5BF-4736-B417-D4B9F249D222}"/>
              </a:ext>
            </a:extLst>
          </p:cNvPr>
          <p:cNvGrpSpPr/>
          <p:nvPr/>
        </p:nvGrpSpPr>
        <p:grpSpPr>
          <a:xfrm>
            <a:off x="8637564" y="1535669"/>
            <a:ext cx="478972" cy="317121"/>
            <a:chOff x="3218177" y="3385584"/>
            <a:chExt cx="685801" cy="4542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F7EC57-2DF9-4E89-8BD9-F18645669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3072" y="3385584"/>
              <a:ext cx="454217" cy="454216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3498E-62F7-4DAB-875D-9E123359C9E4}"/>
                </a:ext>
              </a:extLst>
            </p:cNvPr>
            <p:cNvSpPr txBox="1"/>
            <p:nvPr/>
          </p:nvSpPr>
          <p:spPr>
            <a:xfrm>
              <a:off x="3218177" y="3466408"/>
              <a:ext cx="685801" cy="3654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l-SI" sz="1400" dirty="0">
                  <a:latin typeface="Arial Narrow" panose="020B0606020202030204" pitchFamily="34" charset="0"/>
                  <a:cs typeface="Calibri Light" panose="020F0302020204030204" pitchFamily="34" charset="0"/>
                </a:rPr>
                <a:t>1</a:t>
              </a:r>
              <a:endParaRPr lang="en-US" sz="1400" dirty="0"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F418ECB-1373-4C1A-812B-A914A9576C8C}"/>
              </a:ext>
            </a:extLst>
          </p:cNvPr>
          <p:cNvSpPr/>
          <p:nvPr/>
        </p:nvSpPr>
        <p:spPr>
          <a:xfrm>
            <a:off x="3759200" y="5504996"/>
            <a:ext cx="338497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Vpliv na poslovno uspešnost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EECCD7-BEAF-4514-B134-7075F82B4D24}"/>
              </a:ext>
            </a:extLst>
          </p:cNvPr>
          <p:cNvSpPr/>
          <p:nvPr/>
        </p:nvSpPr>
        <p:spPr>
          <a:xfrm>
            <a:off x="7762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AA006-9BE4-4BD8-8D8F-5507B0EED547}"/>
              </a:ext>
            </a:extLst>
          </p:cNvPr>
          <p:cNvSpPr/>
          <p:nvPr/>
        </p:nvSpPr>
        <p:spPr>
          <a:xfrm>
            <a:off x="2047419" y="52001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2BD92A-3893-494A-AB25-E176CDB75147}"/>
              </a:ext>
            </a:extLst>
          </p:cNvPr>
          <p:cNvSpPr/>
          <p:nvPr/>
        </p:nvSpPr>
        <p:spPr>
          <a:xfrm>
            <a:off x="1895019" y="1694996"/>
            <a:ext cx="7386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3F6DB2-0030-48D3-943A-ED9B92B3A014}"/>
              </a:ext>
            </a:extLst>
          </p:cNvPr>
          <p:cNvSpPr/>
          <p:nvPr/>
        </p:nvSpPr>
        <p:spPr>
          <a:xfrm rot="16200000">
            <a:off x="868554" y="3392619"/>
            <a:ext cx="300108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Pomembnost za deležnike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A5B5F-193B-4125-8BDA-B5CC2AA83A72}"/>
              </a:ext>
            </a:extLst>
          </p:cNvPr>
          <p:cNvSpPr/>
          <p:nvPr/>
        </p:nvSpPr>
        <p:spPr>
          <a:xfrm>
            <a:off x="2809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nizek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E6D9DD-D953-46C0-BEF2-8A7D59A0D8EC}"/>
              </a:ext>
            </a:extLst>
          </p:cNvPr>
          <p:cNvSpPr>
            <a:spLocks noChangeAspect="1"/>
          </p:cNvSpPr>
          <p:nvPr/>
        </p:nvSpPr>
        <p:spPr>
          <a:xfrm>
            <a:off x="8689055" y="3371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618C9D-EB6D-4E38-8E1F-9C3C2497F590}"/>
              </a:ext>
            </a:extLst>
          </p:cNvPr>
          <p:cNvSpPr txBox="1"/>
          <p:nvPr/>
        </p:nvSpPr>
        <p:spPr>
          <a:xfrm>
            <a:off x="8606554" y="3415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CBBB50-8534-4F63-BBC6-29791927144C}"/>
              </a:ext>
            </a:extLst>
          </p:cNvPr>
          <p:cNvSpPr>
            <a:spLocks noChangeAspect="1"/>
          </p:cNvSpPr>
          <p:nvPr/>
        </p:nvSpPr>
        <p:spPr>
          <a:xfrm>
            <a:off x="8710827" y="3752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E558A5-A9A7-46BD-B41D-B28EC3D58E2B}"/>
              </a:ext>
            </a:extLst>
          </p:cNvPr>
          <p:cNvSpPr txBox="1"/>
          <p:nvPr/>
        </p:nvSpPr>
        <p:spPr>
          <a:xfrm>
            <a:off x="8628326" y="3796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07323E-ABF6-490F-98DD-8BC6C8BBC844}"/>
              </a:ext>
            </a:extLst>
          </p:cNvPr>
          <p:cNvSpPr>
            <a:spLocks noChangeAspect="1"/>
          </p:cNvSpPr>
          <p:nvPr/>
        </p:nvSpPr>
        <p:spPr>
          <a:xfrm>
            <a:off x="8710827" y="4121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609E1E-A350-4A19-B371-BA704EBDDDE9}"/>
              </a:ext>
            </a:extLst>
          </p:cNvPr>
          <p:cNvSpPr txBox="1"/>
          <p:nvPr/>
        </p:nvSpPr>
        <p:spPr>
          <a:xfrm>
            <a:off x="8628326" y="4165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85CCF41-FE5C-46CD-8BF8-EC1165E47395}"/>
              </a:ext>
            </a:extLst>
          </p:cNvPr>
          <p:cNvSpPr>
            <a:spLocks noChangeAspect="1"/>
          </p:cNvSpPr>
          <p:nvPr/>
        </p:nvSpPr>
        <p:spPr>
          <a:xfrm>
            <a:off x="8710827" y="4502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1CB08E-1DF4-482B-99AA-353DE2CA68EE}"/>
              </a:ext>
            </a:extLst>
          </p:cNvPr>
          <p:cNvSpPr txBox="1"/>
          <p:nvPr/>
        </p:nvSpPr>
        <p:spPr>
          <a:xfrm>
            <a:off x="8628326" y="4546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51609E5-F75B-406F-A03F-3B91A64E8FEA}"/>
              </a:ext>
            </a:extLst>
          </p:cNvPr>
          <p:cNvSpPr>
            <a:spLocks noChangeAspect="1"/>
          </p:cNvSpPr>
          <p:nvPr/>
        </p:nvSpPr>
        <p:spPr>
          <a:xfrm>
            <a:off x="8710827" y="4883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B63EDD-B8E7-4873-ACC3-293CA2989234}"/>
              </a:ext>
            </a:extLst>
          </p:cNvPr>
          <p:cNvSpPr txBox="1"/>
          <p:nvPr/>
        </p:nvSpPr>
        <p:spPr>
          <a:xfrm>
            <a:off x="8628326" y="4927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FD3127F-1BB0-4604-99BD-C57AA96393F5}"/>
              </a:ext>
            </a:extLst>
          </p:cNvPr>
          <p:cNvSpPr>
            <a:spLocks noChangeAspect="1"/>
          </p:cNvSpPr>
          <p:nvPr/>
        </p:nvSpPr>
        <p:spPr>
          <a:xfrm>
            <a:off x="8710827" y="2609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CAE435-EEC5-459D-8F8A-1F6447725500}"/>
              </a:ext>
            </a:extLst>
          </p:cNvPr>
          <p:cNvSpPr txBox="1"/>
          <p:nvPr/>
        </p:nvSpPr>
        <p:spPr>
          <a:xfrm>
            <a:off x="8628326" y="2653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7508B14-0E9A-4815-A01D-63555A4E2A1F}"/>
              </a:ext>
            </a:extLst>
          </p:cNvPr>
          <p:cNvSpPr>
            <a:spLocks noChangeAspect="1"/>
          </p:cNvSpPr>
          <p:nvPr/>
        </p:nvSpPr>
        <p:spPr>
          <a:xfrm>
            <a:off x="8684551" y="2978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A5045F-BA6E-4DCA-BFBA-0AD94FCDAB7D}"/>
              </a:ext>
            </a:extLst>
          </p:cNvPr>
          <p:cNvSpPr txBox="1"/>
          <p:nvPr/>
        </p:nvSpPr>
        <p:spPr>
          <a:xfrm>
            <a:off x="8615787" y="3034515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557B62F-87EB-4181-9471-9B91C0EFF0D1}"/>
              </a:ext>
            </a:extLst>
          </p:cNvPr>
          <p:cNvSpPr>
            <a:spLocks noChangeAspect="1"/>
          </p:cNvSpPr>
          <p:nvPr/>
        </p:nvSpPr>
        <p:spPr>
          <a:xfrm>
            <a:off x="8710827" y="1900501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A975F3-3506-46E8-849D-B19F983F4D28}"/>
              </a:ext>
            </a:extLst>
          </p:cNvPr>
          <p:cNvSpPr txBox="1"/>
          <p:nvPr/>
        </p:nvSpPr>
        <p:spPr>
          <a:xfrm>
            <a:off x="8619090" y="195694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3BE0EA-7A5D-4609-B2A8-87A212B71584}"/>
              </a:ext>
            </a:extLst>
          </p:cNvPr>
          <p:cNvSpPr>
            <a:spLocks noChangeAspect="1"/>
          </p:cNvSpPr>
          <p:nvPr/>
        </p:nvSpPr>
        <p:spPr>
          <a:xfrm>
            <a:off x="8710827" y="2253022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87B808-626E-4F18-A480-DAC2975FE2E0}"/>
              </a:ext>
            </a:extLst>
          </p:cNvPr>
          <p:cNvSpPr txBox="1"/>
          <p:nvPr/>
        </p:nvSpPr>
        <p:spPr>
          <a:xfrm>
            <a:off x="8628326" y="2309461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67DF100-D03E-4FF1-81EE-8CA381CC6A77}"/>
              </a:ext>
            </a:extLst>
          </p:cNvPr>
          <p:cNvSpPr/>
          <p:nvPr/>
        </p:nvSpPr>
        <p:spPr>
          <a:xfrm>
            <a:off x="5327647" y="23045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DF69BA-FECA-4283-94DB-FB957C0EA5B8}"/>
              </a:ext>
            </a:extLst>
          </p:cNvPr>
          <p:cNvSpPr/>
          <p:nvPr/>
        </p:nvSpPr>
        <p:spPr>
          <a:xfrm>
            <a:off x="5325339" y="25257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A127854-F3E6-4DCB-9D8C-7CFE6EF0AF61}"/>
              </a:ext>
            </a:extLst>
          </p:cNvPr>
          <p:cNvSpPr/>
          <p:nvPr/>
        </p:nvSpPr>
        <p:spPr>
          <a:xfrm>
            <a:off x="5324019" y="359485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A0A2A3A-0255-4AFA-8DAD-FDA2BD3C2604}"/>
              </a:ext>
            </a:extLst>
          </p:cNvPr>
          <p:cNvSpPr/>
          <p:nvPr/>
        </p:nvSpPr>
        <p:spPr>
          <a:xfrm>
            <a:off x="5324019" y="3195374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A3478C-69BD-4AA4-9F3A-5DFB5D225873}"/>
              </a:ext>
            </a:extLst>
          </p:cNvPr>
          <p:cNvSpPr/>
          <p:nvPr/>
        </p:nvSpPr>
        <p:spPr>
          <a:xfrm>
            <a:off x="5325342" y="2990394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A206D75-8F0C-4D8A-A26A-9040F19570E4}"/>
              </a:ext>
            </a:extLst>
          </p:cNvPr>
          <p:cNvSpPr/>
          <p:nvPr/>
        </p:nvSpPr>
        <p:spPr>
          <a:xfrm>
            <a:off x="5340184" y="1690381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40EB71D-0037-48F4-BED3-12DD8B8EF51B}"/>
              </a:ext>
            </a:extLst>
          </p:cNvPr>
          <p:cNvSpPr/>
          <p:nvPr/>
        </p:nvSpPr>
        <p:spPr>
          <a:xfrm>
            <a:off x="5329955" y="189357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04C46B0-F530-4889-BAA3-6D275E8A4B68}"/>
              </a:ext>
            </a:extLst>
          </p:cNvPr>
          <p:cNvSpPr/>
          <p:nvPr/>
        </p:nvSpPr>
        <p:spPr>
          <a:xfrm>
            <a:off x="5309174" y="3391654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A21D0A3-DC6F-4180-A138-638EF5B78CFA}"/>
              </a:ext>
            </a:extLst>
          </p:cNvPr>
          <p:cNvSpPr/>
          <p:nvPr/>
        </p:nvSpPr>
        <p:spPr>
          <a:xfrm>
            <a:off x="5318410" y="2710478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411F361-F752-4A8A-97A8-DF5477CAF707}"/>
              </a:ext>
            </a:extLst>
          </p:cNvPr>
          <p:cNvSpPr>
            <a:spLocks noChangeAspect="1"/>
          </p:cNvSpPr>
          <p:nvPr/>
        </p:nvSpPr>
        <p:spPr>
          <a:xfrm>
            <a:off x="5334939" y="2152196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2FBF35-8CE8-4FCA-AF09-6BC737AC0F06}"/>
              </a:ext>
            </a:extLst>
          </p:cNvPr>
          <p:cNvSpPr txBox="1"/>
          <p:nvPr/>
        </p:nvSpPr>
        <p:spPr>
          <a:xfrm>
            <a:off x="5261677" y="2205552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751DF3-9BBE-49CD-845C-13B5B4E0A03A}"/>
              </a:ext>
            </a:extLst>
          </p:cNvPr>
          <p:cNvSpPr txBox="1"/>
          <p:nvPr/>
        </p:nvSpPr>
        <p:spPr>
          <a:xfrm>
            <a:off x="5226047" y="3670434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23F8B06-EF77-40BE-8D81-FE8F5FE01110}"/>
              </a:ext>
            </a:extLst>
          </p:cNvPr>
          <p:cNvSpPr/>
          <p:nvPr/>
        </p:nvSpPr>
        <p:spPr>
          <a:xfrm>
            <a:off x="3499858" y="5354084"/>
            <a:ext cx="3935989" cy="74392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9536989-D51C-4598-81C0-C114840390DB}"/>
              </a:ext>
            </a:extLst>
          </p:cNvPr>
          <p:cNvSpPr txBox="1">
            <a:spLocks/>
          </p:cNvSpPr>
          <p:nvPr/>
        </p:nvSpPr>
        <p:spPr>
          <a:xfrm>
            <a:off x="838200" y="51441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l-SI" dirty="0">
                <a:latin typeface="Arial Narrow" panose="020B0606020202030204" pitchFamily="34" charset="0"/>
              </a:rPr>
              <a:t>3. korak: ocena poslovnih učinkov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B9C1A96-79C2-4B57-AB25-D8BE7514129D}"/>
              </a:ext>
            </a:extLst>
          </p:cNvPr>
          <p:cNvSpPr/>
          <p:nvPr/>
        </p:nvSpPr>
        <p:spPr>
          <a:xfrm>
            <a:off x="9009326" y="1570268"/>
            <a:ext cx="24384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Odgovorno ravnanje s hrano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D8A74F-E1AC-4AAE-8A99-BFB1EBEC6414}"/>
              </a:ext>
            </a:extLst>
          </p:cNvPr>
          <p:cNvSpPr/>
          <p:nvPr/>
        </p:nvSpPr>
        <p:spPr>
          <a:xfrm>
            <a:off x="9009326" y="1822989"/>
            <a:ext cx="296185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Prioritetno sodelovanje s partnerji v lokalni dobavni verigi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C28AB3-4FB7-4B1C-A573-2807AF7BE329}"/>
              </a:ext>
            </a:extLst>
          </p:cNvPr>
          <p:cNvSpPr/>
          <p:nvPr/>
        </p:nvSpPr>
        <p:spPr>
          <a:xfrm>
            <a:off x="9023180" y="2299935"/>
            <a:ext cx="316881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Integralne energetske rešitve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03DF5B5-282C-4DA4-8AF6-8761E4D98A41}"/>
              </a:ext>
            </a:extLst>
          </p:cNvPr>
          <p:cNvSpPr/>
          <p:nvPr/>
        </p:nvSpPr>
        <p:spPr>
          <a:xfrm>
            <a:off x="9018562" y="2623664"/>
            <a:ext cx="27432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Zaveza </a:t>
            </a:r>
            <a:r>
              <a:rPr lang="sl-SI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brezogljični</a:t>
            </a:r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družbi 2050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2DB801-541F-4625-8F10-E0FC44395AE4}"/>
              </a:ext>
            </a:extLst>
          </p:cNvPr>
          <p:cNvSpPr/>
          <p:nvPr/>
        </p:nvSpPr>
        <p:spPr>
          <a:xfrm>
            <a:off x="9009326" y="2958796"/>
            <a:ext cx="275243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Zmanjšanje odpadkov in vključevanje odpadkov v snovne tokove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B6842D-EF15-44D8-9168-688573CB289F}"/>
              </a:ext>
            </a:extLst>
          </p:cNvPr>
          <p:cNvSpPr/>
          <p:nvPr/>
        </p:nvSpPr>
        <p:spPr>
          <a:xfrm>
            <a:off x="9009326" y="3438456"/>
            <a:ext cx="25908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Varno in zdravju prijazno delovno okolje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7BF5778-E4B3-41D2-8D6C-EAFC8BF3AC5E}"/>
              </a:ext>
            </a:extLst>
          </p:cNvPr>
          <p:cNvSpPr/>
          <p:nvPr/>
        </p:nvSpPr>
        <p:spPr>
          <a:xfrm>
            <a:off x="9009325" y="3764811"/>
            <a:ext cx="288720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Dolgi življenjski cikli izdelkov (LCA analiza)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344826-A721-4F8B-B0C4-B2191EFBEF1E}"/>
              </a:ext>
            </a:extLst>
          </p:cNvPr>
          <p:cNvSpPr/>
          <p:nvPr/>
        </p:nvSpPr>
        <p:spPr>
          <a:xfrm>
            <a:off x="9009326" y="4145811"/>
            <a:ext cx="275243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Vodenje z zgledom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4DDD26-3F58-4555-935B-CB4677151B34}"/>
              </a:ext>
            </a:extLst>
          </p:cNvPr>
          <p:cNvSpPr/>
          <p:nvPr/>
        </p:nvSpPr>
        <p:spPr>
          <a:xfrm>
            <a:off x="9009326" y="4536047"/>
            <a:ext cx="250113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Osebna in strokovna rast zaposlenih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CB9C13-3219-4DAD-939A-10C32A474870}"/>
              </a:ext>
            </a:extLst>
          </p:cNvPr>
          <p:cNvSpPr/>
          <p:nvPr/>
        </p:nvSpPr>
        <p:spPr>
          <a:xfrm>
            <a:off x="9009326" y="4907811"/>
            <a:ext cx="225499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Trajnostna osveščenost zaposlenih 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8665-8E70-467F-A52D-672C3716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arrow" panose="020B0606020202030204" pitchFamily="34" charset="0"/>
              </a:rPr>
              <a:t>Matrika bistvenosti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E3F27-AECF-40F1-9140-3A0E992F9D04}"/>
              </a:ext>
            </a:extLst>
          </p:cNvPr>
          <p:cNvSpPr/>
          <p:nvPr/>
        </p:nvSpPr>
        <p:spPr>
          <a:xfrm>
            <a:off x="9009326" y="1570268"/>
            <a:ext cx="24384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Odgovorno ravnanje s hrano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92DCC-0169-4DC1-B830-31F8BB2E74BB}"/>
              </a:ext>
            </a:extLst>
          </p:cNvPr>
          <p:cNvSpPr/>
          <p:nvPr/>
        </p:nvSpPr>
        <p:spPr>
          <a:xfrm>
            <a:off x="2809419" y="1771196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7A9BA-E2DD-4AB9-AA38-4A31713C8AE5}"/>
              </a:ext>
            </a:extLst>
          </p:cNvPr>
          <p:cNvSpPr/>
          <p:nvPr/>
        </p:nvSpPr>
        <p:spPr>
          <a:xfrm>
            <a:off x="4190243" y="1771196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58BC3-5726-47F7-9A42-2026AFA3D1AE}"/>
              </a:ext>
            </a:extLst>
          </p:cNvPr>
          <p:cNvSpPr/>
          <p:nvPr/>
        </p:nvSpPr>
        <p:spPr>
          <a:xfrm>
            <a:off x="5598739" y="1778975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40220-0F3E-41CD-980C-0E61C5DA93F5}"/>
              </a:ext>
            </a:extLst>
          </p:cNvPr>
          <p:cNvSpPr/>
          <p:nvPr/>
        </p:nvSpPr>
        <p:spPr>
          <a:xfrm>
            <a:off x="6951890" y="1771196"/>
            <a:ext cx="1367121" cy="84274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C67DE-7A2D-4425-974D-0E0D81F72808}"/>
              </a:ext>
            </a:extLst>
          </p:cNvPr>
          <p:cNvSpPr/>
          <p:nvPr/>
        </p:nvSpPr>
        <p:spPr>
          <a:xfrm>
            <a:off x="2818643" y="2703539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CB825-80E1-4C0C-8632-0FEA27C790A7}"/>
              </a:ext>
            </a:extLst>
          </p:cNvPr>
          <p:cNvSpPr/>
          <p:nvPr/>
        </p:nvSpPr>
        <p:spPr>
          <a:xfrm>
            <a:off x="4190243" y="2694588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756EE-0695-4ECF-8D16-43C8D79D434E}"/>
              </a:ext>
            </a:extLst>
          </p:cNvPr>
          <p:cNvSpPr/>
          <p:nvPr/>
        </p:nvSpPr>
        <p:spPr>
          <a:xfrm>
            <a:off x="5580291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EDA80-403B-4A60-8749-01CCB31DEE42}"/>
              </a:ext>
            </a:extLst>
          </p:cNvPr>
          <p:cNvSpPr/>
          <p:nvPr/>
        </p:nvSpPr>
        <p:spPr>
          <a:xfrm>
            <a:off x="6970285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0B092-3158-409F-BFBD-9F7C130FC303}"/>
              </a:ext>
            </a:extLst>
          </p:cNvPr>
          <p:cNvSpPr/>
          <p:nvPr/>
        </p:nvSpPr>
        <p:spPr>
          <a:xfrm>
            <a:off x="2827867" y="3635882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AABBE-0CDF-49F9-8EBA-7CECFC390170}"/>
              </a:ext>
            </a:extLst>
          </p:cNvPr>
          <p:cNvSpPr/>
          <p:nvPr/>
        </p:nvSpPr>
        <p:spPr>
          <a:xfrm>
            <a:off x="4208691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C21F90-5C46-4DB3-A396-7C2862290AE4}"/>
              </a:ext>
            </a:extLst>
          </p:cNvPr>
          <p:cNvSpPr/>
          <p:nvPr/>
        </p:nvSpPr>
        <p:spPr>
          <a:xfrm>
            <a:off x="5589515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EDD2A-8E6D-418E-8670-583F4ED58AE5}"/>
              </a:ext>
            </a:extLst>
          </p:cNvPr>
          <p:cNvSpPr/>
          <p:nvPr/>
        </p:nvSpPr>
        <p:spPr>
          <a:xfrm>
            <a:off x="6970285" y="3617494"/>
            <a:ext cx="1325534" cy="856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5475E2-86D9-46F1-A2C4-2ECD7224FF07}"/>
              </a:ext>
            </a:extLst>
          </p:cNvPr>
          <p:cNvSpPr/>
          <p:nvPr/>
        </p:nvSpPr>
        <p:spPr>
          <a:xfrm>
            <a:off x="2837091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F01506-7CA7-4B52-9B0F-7BD06EE35C55}"/>
              </a:ext>
            </a:extLst>
          </p:cNvPr>
          <p:cNvSpPr/>
          <p:nvPr/>
        </p:nvSpPr>
        <p:spPr>
          <a:xfrm>
            <a:off x="4217915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61860-88F5-4531-881B-1FFC5E78389B}"/>
              </a:ext>
            </a:extLst>
          </p:cNvPr>
          <p:cNvSpPr/>
          <p:nvPr/>
        </p:nvSpPr>
        <p:spPr>
          <a:xfrm>
            <a:off x="5598739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05F6B-B993-4126-941A-FF9CA4C16782}"/>
              </a:ext>
            </a:extLst>
          </p:cNvPr>
          <p:cNvSpPr/>
          <p:nvPr/>
        </p:nvSpPr>
        <p:spPr>
          <a:xfrm>
            <a:off x="6979563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4B82C-6962-4430-A5CD-1FC8072CDD40}"/>
              </a:ext>
            </a:extLst>
          </p:cNvPr>
          <p:cNvGrpSpPr/>
          <p:nvPr/>
        </p:nvGrpSpPr>
        <p:grpSpPr>
          <a:xfrm>
            <a:off x="8637564" y="1535669"/>
            <a:ext cx="478972" cy="317121"/>
            <a:chOff x="3218177" y="3385584"/>
            <a:chExt cx="685801" cy="45421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641A6C-E934-478C-8DAF-33DD5D26E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3072" y="3385584"/>
              <a:ext cx="454217" cy="454216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14EC3E-8EAF-454A-9156-674F302E2367}"/>
                </a:ext>
              </a:extLst>
            </p:cNvPr>
            <p:cNvSpPr txBox="1"/>
            <p:nvPr/>
          </p:nvSpPr>
          <p:spPr>
            <a:xfrm>
              <a:off x="3218177" y="3466408"/>
              <a:ext cx="685801" cy="3654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l-SI" sz="1400" dirty="0">
                  <a:latin typeface="Arial Narrow" panose="020B0606020202030204" pitchFamily="34" charset="0"/>
                  <a:cs typeface="Calibri Light" panose="020F0302020204030204" pitchFamily="34" charset="0"/>
                </a:rPr>
                <a:t>1</a:t>
              </a:r>
              <a:endParaRPr lang="en-US" sz="1400" dirty="0"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18A5AA2-256F-4A7E-A35B-04B5F01566AD}"/>
              </a:ext>
            </a:extLst>
          </p:cNvPr>
          <p:cNvSpPr/>
          <p:nvPr/>
        </p:nvSpPr>
        <p:spPr>
          <a:xfrm>
            <a:off x="3759200" y="5504996"/>
            <a:ext cx="338497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Vpliv na poslovno uspešnost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84200-9762-4852-8CC6-6E11403F6F54}"/>
              </a:ext>
            </a:extLst>
          </p:cNvPr>
          <p:cNvSpPr/>
          <p:nvPr/>
        </p:nvSpPr>
        <p:spPr>
          <a:xfrm>
            <a:off x="7762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C95AE-CAF2-42CA-8863-61F4E352BE8A}"/>
              </a:ext>
            </a:extLst>
          </p:cNvPr>
          <p:cNvSpPr/>
          <p:nvPr/>
        </p:nvSpPr>
        <p:spPr>
          <a:xfrm>
            <a:off x="2047419" y="52001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853E9A-D855-495C-98F9-628DA970CAAD}"/>
              </a:ext>
            </a:extLst>
          </p:cNvPr>
          <p:cNvSpPr/>
          <p:nvPr/>
        </p:nvSpPr>
        <p:spPr>
          <a:xfrm>
            <a:off x="1895019" y="1694996"/>
            <a:ext cx="7386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EFB135-4085-4366-A259-2D3FD72B5E83}"/>
              </a:ext>
            </a:extLst>
          </p:cNvPr>
          <p:cNvSpPr/>
          <p:nvPr/>
        </p:nvSpPr>
        <p:spPr>
          <a:xfrm rot="16200000">
            <a:off x="868554" y="3392619"/>
            <a:ext cx="300108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Pomembnost za deležnike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417ACF-49CC-4E2C-A6C0-BAD986417751}"/>
              </a:ext>
            </a:extLst>
          </p:cNvPr>
          <p:cNvSpPr/>
          <p:nvPr/>
        </p:nvSpPr>
        <p:spPr>
          <a:xfrm>
            <a:off x="2809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nizek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D8A37C-7FC4-4D69-8818-93CE02F77E8D}"/>
              </a:ext>
            </a:extLst>
          </p:cNvPr>
          <p:cNvSpPr>
            <a:spLocks noChangeAspect="1"/>
          </p:cNvSpPr>
          <p:nvPr/>
        </p:nvSpPr>
        <p:spPr>
          <a:xfrm>
            <a:off x="8689055" y="3371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BD3B7A-4666-4561-AF34-3A73A0AEB6DB}"/>
              </a:ext>
            </a:extLst>
          </p:cNvPr>
          <p:cNvSpPr txBox="1"/>
          <p:nvPr/>
        </p:nvSpPr>
        <p:spPr>
          <a:xfrm>
            <a:off x="8606554" y="3415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E8B8E6-2AFF-4FE5-B364-15724455F56E}"/>
              </a:ext>
            </a:extLst>
          </p:cNvPr>
          <p:cNvSpPr>
            <a:spLocks noChangeAspect="1"/>
          </p:cNvSpPr>
          <p:nvPr/>
        </p:nvSpPr>
        <p:spPr>
          <a:xfrm>
            <a:off x="8710827" y="3752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6207DC-E337-411D-9E20-82A3C75190DF}"/>
              </a:ext>
            </a:extLst>
          </p:cNvPr>
          <p:cNvSpPr txBox="1"/>
          <p:nvPr/>
        </p:nvSpPr>
        <p:spPr>
          <a:xfrm>
            <a:off x="8628326" y="3796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E52B2A-C03C-47C6-829C-ADF5EE5175EA}"/>
              </a:ext>
            </a:extLst>
          </p:cNvPr>
          <p:cNvSpPr>
            <a:spLocks noChangeAspect="1"/>
          </p:cNvSpPr>
          <p:nvPr/>
        </p:nvSpPr>
        <p:spPr>
          <a:xfrm>
            <a:off x="8710827" y="4121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696DD7-81AC-4C95-80AD-9CF5B48DE4CE}"/>
              </a:ext>
            </a:extLst>
          </p:cNvPr>
          <p:cNvSpPr txBox="1"/>
          <p:nvPr/>
        </p:nvSpPr>
        <p:spPr>
          <a:xfrm>
            <a:off x="8628326" y="4165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1A239F-02F5-438C-890C-6A3D8B41F7D1}"/>
              </a:ext>
            </a:extLst>
          </p:cNvPr>
          <p:cNvSpPr>
            <a:spLocks noChangeAspect="1"/>
          </p:cNvSpPr>
          <p:nvPr/>
        </p:nvSpPr>
        <p:spPr>
          <a:xfrm>
            <a:off x="8710827" y="4502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329E40-15E4-4CE8-AEE1-7F573D202B11}"/>
              </a:ext>
            </a:extLst>
          </p:cNvPr>
          <p:cNvSpPr txBox="1"/>
          <p:nvPr/>
        </p:nvSpPr>
        <p:spPr>
          <a:xfrm>
            <a:off x="8628326" y="4546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D7CFF1-F803-4A2E-9E38-65E0BC700285}"/>
              </a:ext>
            </a:extLst>
          </p:cNvPr>
          <p:cNvSpPr>
            <a:spLocks noChangeAspect="1"/>
          </p:cNvSpPr>
          <p:nvPr/>
        </p:nvSpPr>
        <p:spPr>
          <a:xfrm>
            <a:off x="8710827" y="4883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4B30CA-FE6A-4CA0-93FE-1E98FE196533}"/>
              </a:ext>
            </a:extLst>
          </p:cNvPr>
          <p:cNvSpPr txBox="1"/>
          <p:nvPr/>
        </p:nvSpPr>
        <p:spPr>
          <a:xfrm>
            <a:off x="8628326" y="4927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BCF5830-9746-48A0-BEA3-79D04BF1B2FE}"/>
              </a:ext>
            </a:extLst>
          </p:cNvPr>
          <p:cNvSpPr>
            <a:spLocks noChangeAspect="1"/>
          </p:cNvSpPr>
          <p:nvPr/>
        </p:nvSpPr>
        <p:spPr>
          <a:xfrm>
            <a:off x="8710827" y="2609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F26740-E1CC-4037-BAC8-4E05DF7C7401}"/>
              </a:ext>
            </a:extLst>
          </p:cNvPr>
          <p:cNvSpPr txBox="1"/>
          <p:nvPr/>
        </p:nvSpPr>
        <p:spPr>
          <a:xfrm>
            <a:off x="8628326" y="2653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AD56D42-8C75-47E7-8EC1-51C0A6FF5054}"/>
              </a:ext>
            </a:extLst>
          </p:cNvPr>
          <p:cNvSpPr>
            <a:spLocks noChangeAspect="1"/>
          </p:cNvSpPr>
          <p:nvPr/>
        </p:nvSpPr>
        <p:spPr>
          <a:xfrm>
            <a:off x="8684551" y="2978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EE048A-8D45-449F-B6ED-6F2AFA448036}"/>
              </a:ext>
            </a:extLst>
          </p:cNvPr>
          <p:cNvSpPr txBox="1"/>
          <p:nvPr/>
        </p:nvSpPr>
        <p:spPr>
          <a:xfrm>
            <a:off x="8615787" y="3034515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A2B831-CF5F-49A3-9A2A-3E40C8A3190B}"/>
              </a:ext>
            </a:extLst>
          </p:cNvPr>
          <p:cNvSpPr/>
          <p:nvPr/>
        </p:nvSpPr>
        <p:spPr>
          <a:xfrm>
            <a:off x="9009326" y="1822989"/>
            <a:ext cx="296185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Prioritetno sodelovanje s partnerji v lokalni dobavni verigi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A6E9BF-75C0-45CC-90E4-EC0259E4459F}"/>
              </a:ext>
            </a:extLst>
          </p:cNvPr>
          <p:cNvSpPr/>
          <p:nvPr/>
        </p:nvSpPr>
        <p:spPr>
          <a:xfrm>
            <a:off x="9023180" y="2299935"/>
            <a:ext cx="316881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Integralne energetske rešitve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5A90C7-1977-461E-A4FE-5570DF48746E}"/>
              </a:ext>
            </a:extLst>
          </p:cNvPr>
          <p:cNvSpPr/>
          <p:nvPr/>
        </p:nvSpPr>
        <p:spPr>
          <a:xfrm>
            <a:off x="9018562" y="2623664"/>
            <a:ext cx="27432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Zaveza </a:t>
            </a:r>
            <a:r>
              <a:rPr lang="sl-SI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brezogljični</a:t>
            </a:r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družbi 2050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60DD71-A5CC-44AB-A3CB-4F76A6CA2535}"/>
              </a:ext>
            </a:extLst>
          </p:cNvPr>
          <p:cNvSpPr/>
          <p:nvPr/>
        </p:nvSpPr>
        <p:spPr>
          <a:xfrm>
            <a:off x="9009326" y="2958796"/>
            <a:ext cx="275243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Zmanjšanje odpadkov in vključevanje odpadkov v snovne tokove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A3339-2E68-4016-874B-11F9238576B6}"/>
              </a:ext>
            </a:extLst>
          </p:cNvPr>
          <p:cNvSpPr/>
          <p:nvPr/>
        </p:nvSpPr>
        <p:spPr>
          <a:xfrm>
            <a:off x="9009326" y="3438456"/>
            <a:ext cx="25908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Varno in zdravju prijazno delovno okolje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241E92-44AC-4076-975B-4891FC39E470}"/>
              </a:ext>
            </a:extLst>
          </p:cNvPr>
          <p:cNvSpPr/>
          <p:nvPr/>
        </p:nvSpPr>
        <p:spPr>
          <a:xfrm>
            <a:off x="9009326" y="3764811"/>
            <a:ext cx="287787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Dolgi življenjski cikli izdelkov (LCA analiza)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70DEF36-5019-4B83-BA56-A45DE2796A57}"/>
              </a:ext>
            </a:extLst>
          </p:cNvPr>
          <p:cNvSpPr/>
          <p:nvPr/>
        </p:nvSpPr>
        <p:spPr>
          <a:xfrm>
            <a:off x="9009326" y="4145811"/>
            <a:ext cx="275243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Vodenje z zgledom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D02C65-B8E4-49E7-9105-846954872B0E}"/>
              </a:ext>
            </a:extLst>
          </p:cNvPr>
          <p:cNvSpPr/>
          <p:nvPr/>
        </p:nvSpPr>
        <p:spPr>
          <a:xfrm>
            <a:off x="9009326" y="4536047"/>
            <a:ext cx="250113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Osebna in strokovna rast zaposlenih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944337-F697-4589-B063-64240F62E08C}"/>
              </a:ext>
            </a:extLst>
          </p:cNvPr>
          <p:cNvSpPr/>
          <p:nvPr/>
        </p:nvSpPr>
        <p:spPr>
          <a:xfrm>
            <a:off x="9009326" y="4907811"/>
            <a:ext cx="225499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Trajnostna osveščenost zaposlenih 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5E2ECAA-D583-4DB5-9E89-A30F6B2BF6A4}"/>
              </a:ext>
            </a:extLst>
          </p:cNvPr>
          <p:cNvSpPr>
            <a:spLocks noChangeAspect="1"/>
          </p:cNvSpPr>
          <p:nvPr/>
        </p:nvSpPr>
        <p:spPr>
          <a:xfrm>
            <a:off x="8710827" y="1900501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5CDC69-97C0-4B51-974E-9CC0E650EA4B}"/>
              </a:ext>
            </a:extLst>
          </p:cNvPr>
          <p:cNvSpPr txBox="1"/>
          <p:nvPr/>
        </p:nvSpPr>
        <p:spPr>
          <a:xfrm>
            <a:off x="8619090" y="195694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26BB31-1260-4AFD-8CAD-D4A6C61AD4B0}"/>
              </a:ext>
            </a:extLst>
          </p:cNvPr>
          <p:cNvSpPr>
            <a:spLocks noChangeAspect="1"/>
          </p:cNvSpPr>
          <p:nvPr/>
        </p:nvSpPr>
        <p:spPr>
          <a:xfrm>
            <a:off x="8710827" y="2253022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25384B-2D29-4E47-B9CF-7B8C84F5FAED}"/>
              </a:ext>
            </a:extLst>
          </p:cNvPr>
          <p:cNvSpPr txBox="1"/>
          <p:nvPr/>
        </p:nvSpPr>
        <p:spPr>
          <a:xfrm>
            <a:off x="8628326" y="2309461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10A21F-677E-4413-B2A6-5037EFC6EA06}"/>
              </a:ext>
            </a:extLst>
          </p:cNvPr>
          <p:cNvSpPr/>
          <p:nvPr/>
        </p:nvSpPr>
        <p:spPr>
          <a:xfrm>
            <a:off x="7054847" y="23045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BEDF45C-BE0A-4AE4-9316-C362E7E89FFF}"/>
              </a:ext>
            </a:extLst>
          </p:cNvPr>
          <p:cNvSpPr/>
          <p:nvPr/>
        </p:nvSpPr>
        <p:spPr>
          <a:xfrm>
            <a:off x="6673847" y="25257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6045977-E3FA-4CBD-9DC5-2730F34D0BCF}"/>
              </a:ext>
            </a:extLst>
          </p:cNvPr>
          <p:cNvSpPr/>
          <p:nvPr/>
        </p:nvSpPr>
        <p:spPr>
          <a:xfrm>
            <a:off x="5324019" y="33639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E439BA8-15F1-4D96-92D3-F4220BD9945A}"/>
              </a:ext>
            </a:extLst>
          </p:cNvPr>
          <p:cNvSpPr/>
          <p:nvPr/>
        </p:nvSpPr>
        <p:spPr>
          <a:xfrm>
            <a:off x="5324019" y="20685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9A3042-06BE-4C5B-A210-00A392805CB5}"/>
              </a:ext>
            </a:extLst>
          </p:cNvPr>
          <p:cNvSpPr/>
          <p:nvPr/>
        </p:nvSpPr>
        <p:spPr>
          <a:xfrm>
            <a:off x="5759447" y="20759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9B4B01-97C1-45B9-B2A8-3E735781CC37}"/>
              </a:ext>
            </a:extLst>
          </p:cNvPr>
          <p:cNvSpPr/>
          <p:nvPr/>
        </p:nvSpPr>
        <p:spPr>
          <a:xfrm>
            <a:off x="7686219" y="18473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FDE6C6-0036-47CC-A8E6-B2F2A6B862D5}"/>
              </a:ext>
            </a:extLst>
          </p:cNvPr>
          <p:cNvSpPr/>
          <p:nvPr/>
        </p:nvSpPr>
        <p:spPr>
          <a:xfrm>
            <a:off x="7435847" y="18473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4E9043B-AB7F-4EAE-82C4-572734BA8D89}"/>
              </a:ext>
            </a:extLst>
          </p:cNvPr>
          <p:cNvSpPr/>
          <p:nvPr/>
        </p:nvSpPr>
        <p:spPr>
          <a:xfrm>
            <a:off x="6140447" y="33639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91DD98B-B45F-46B4-8B0F-EB1EF36B07C8}"/>
              </a:ext>
            </a:extLst>
          </p:cNvPr>
          <p:cNvSpPr/>
          <p:nvPr/>
        </p:nvSpPr>
        <p:spPr>
          <a:xfrm>
            <a:off x="6445247" y="25257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920A3E4-CC07-4879-B69B-83850015FF36}"/>
              </a:ext>
            </a:extLst>
          </p:cNvPr>
          <p:cNvSpPr>
            <a:spLocks noChangeAspect="1"/>
          </p:cNvSpPr>
          <p:nvPr/>
        </p:nvSpPr>
        <p:spPr>
          <a:xfrm>
            <a:off x="7607087" y="2152196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FDE309-F399-4BE7-9F33-0D2C91F077F4}"/>
              </a:ext>
            </a:extLst>
          </p:cNvPr>
          <p:cNvSpPr txBox="1"/>
          <p:nvPr/>
        </p:nvSpPr>
        <p:spPr>
          <a:xfrm>
            <a:off x="7533819" y="2196316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0666B9-C1E2-4129-999A-29E4206EF048}"/>
              </a:ext>
            </a:extLst>
          </p:cNvPr>
          <p:cNvSpPr txBox="1"/>
          <p:nvPr/>
        </p:nvSpPr>
        <p:spPr>
          <a:xfrm>
            <a:off x="5226047" y="3421062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9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4C9A-BC26-4728-864E-4BD451C0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47" y="0"/>
            <a:ext cx="10515600" cy="1325563"/>
          </a:xfrm>
        </p:spPr>
        <p:txBody>
          <a:bodyPr/>
          <a:lstStyle/>
          <a:p>
            <a:r>
              <a:rPr lang="sl-SI" dirty="0"/>
              <a:t>Proces priprave trajnostne poslovne strategije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CC78A-19F8-48F0-8B2B-B19273EE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32" y="1101013"/>
            <a:ext cx="10807105" cy="49550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94D2CB-A219-4B46-8524-F53CEAA3E3A9}"/>
              </a:ext>
            </a:extLst>
          </p:cNvPr>
          <p:cNvSpPr/>
          <p:nvPr/>
        </p:nvSpPr>
        <p:spPr>
          <a:xfrm>
            <a:off x="4581334" y="2360645"/>
            <a:ext cx="3200399" cy="2155372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4B8D1-9D8B-4B4B-A738-AA377849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24" y="-345233"/>
            <a:ext cx="8840929" cy="72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AF6F-1B98-4D70-B456-57FC25FB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 linearnega h krožnemu gospodarjenju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C3EE8-5EB0-4D37-86BE-2950D34C5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0" y="2694196"/>
            <a:ext cx="9302255" cy="2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7D19-5201-4910-917C-1725EFD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Sweet-Spot</a:t>
            </a:r>
          </a:p>
        </p:txBody>
      </p:sp>
      <p:pic>
        <p:nvPicPr>
          <p:cNvPr id="3" name="Google Shape;375;p47" descr="How to hit the innovation sweet spot and why it's not all that  straightforward - Board of Innovation">
            <a:extLst>
              <a:ext uri="{FF2B5EF4-FFF2-40B4-BE49-F238E27FC236}">
                <a16:creationId xmlns:a16="http://schemas.microsoft.com/office/drawing/2014/main" id="{0C6BF015-2744-4D8A-88FC-DFEA21412E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9072" y="1783751"/>
            <a:ext cx="5996389" cy="4224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821CB9-C506-4A83-AFE0-FEA8A3CF38A5}"/>
              </a:ext>
            </a:extLst>
          </p:cNvPr>
          <p:cNvSpPr/>
          <p:nvPr/>
        </p:nvSpPr>
        <p:spPr>
          <a:xfrm>
            <a:off x="646545" y="2025181"/>
            <a:ext cx="2170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Je na trgu potreba po tej inovativni rešitvi?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E530A-D3BE-4119-9F7B-4265CC3B11C4}"/>
              </a:ext>
            </a:extLst>
          </p:cNvPr>
          <p:cNvSpPr/>
          <p:nvPr/>
        </p:nvSpPr>
        <p:spPr>
          <a:xfrm>
            <a:off x="651163" y="4573003"/>
            <a:ext cx="2170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Kako inovativna rešitev prispeva k trajnostnemu razvoju?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01835-A6F3-4DFC-BC51-5B86B27819B6}"/>
              </a:ext>
            </a:extLst>
          </p:cNvPr>
          <p:cNvSpPr/>
          <p:nvPr/>
        </p:nvSpPr>
        <p:spPr>
          <a:xfrm>
            <a:off x="8215744" y="1983618"/>
            <a:ext cx="2170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Kakšne poslovne koristi obeta podjetju?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228D5-4B15-439B-AF9C-51289B796453}"/>
              </a:ext>
            </a:extLst>
          </p:cNvPr>
          <p:cNvSpPr/>
          <p:nvPr/>
        </p:nvSpPr>
        <p:spPr>
          <a:xfrm>
            <a:off x="8243453" y="4741895"/>
            <a:ext cx="2981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Ima podjetje tehnološke in operativne sposobnosti za uresničitev inovativne ideje?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8" name="Google Shape;365;p47">
            <a:extLst>
              <a:ext uri="{FF2B5EF4-FFF2-40B4-BE49-F238E27FC236}">
                <a16:creationId xmlns:a16="http://schemas.microsoft.com/office/drawing/2014/main" id="{A6CC6C3A-61B0-462C-9D97-2D09986267E9}"/>
              </a:ext>
            </a:extLst>
          </p:cNvPr>
          <p:cNvSpPr/>
          <p:nvPr/>
        </p:nvSpPr>
        <p:spPr>
          <a:xfrm>
            <a:off x="2926638" y="3376889"/>
            <a:ext cx="2522440" cy="2392227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4820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7D19-5201-4910-917C-1725EFD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Sweet-Spot</a:t>
            </a:r>
          </a:p>
        </p:txBody>
      </p:sp>
      <p:pic>
        <p:nvPicPr>
          <p:cNvPr id="3" name="Google Shape;375;p47" descr="How to hit the innovation sweet spot and why it's not all that  straightforward - Board of Innovation">
            <a:extLst>
              <a:ext uri="{FF2B5EF4-FFF2-40B4-BE49-F238E27FC236}">
                <a16:creationId xmlns:a16="http://schemas.microsoft.com/office/drawing/2014/main" id="{0C6BF015-2744-4D8A-88FC-DFEA21412E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9072" y="1783751"/>
            <a:ext cx="5996389" cy="42246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65;p47">
            <a:extLst>
              <a:ext uri="{FF2B5EF4-FFF2-40B4-BE49-F238E27FC236}">
                <a16:creationId xmlns:a16="http://schemas.microsoft.com/office/drawing/2014/main" id="{A6CC6C3A-61B0-462C-9D97-2D09986267E9}"/>
              </a:ext>
            </a:extLst>
          </p:cNvPr>
          <p:cNvSpPr/>
          <p:nvPr/>
        </p:nvSpPr>
        <p:spPr>
          <a:xfrm>
            <a:off x="4550164" y="3365331"/>
            <a:ext cx="2522440" cy="2392227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370A5B-23DE-469B-8626-82305DB20677}"/>
              </a:ext>
            </a:extLst>
          </p:cNvPr>
          <p:cNvSpPr/>
          <p:nvPr/>
        </p:nvSpPr>
        <p:spPr>
          <a:xfrm>
            <a:off x="7413072" y="4319723"/>
            <a:ext cx="4425490" cy="1019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6262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Carbon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Footprint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App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(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noSQL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database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→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carbon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footprint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estimation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via 360° image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recognition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AI/ML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Backend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 </a:t>
            </a:r>
            <a:r>
              <a:rPr lang="sl-SI" dirty="0" err="1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code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Cambria"/>
                <a:cs typeface="Calibri Light" panose="020F0302020204030204" pitchFamily="34" charset="0"/>
                <a:sym typeface="Cambria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8928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D540CE-D38E-4C46-BDE0-6C7CE4CD2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2" r="10196"/>
          <a:stretch/>
        </p:blipFill>
        <p:spPr>
          <a:xfrm>
            <a:off x="811765" y="-27992"/>
            <a:ext cx="10011747" cy="60545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006F-9802-41ED-AC44-AB6FB3C0B7AA}"/>
              </a:ext>
            </a:extLst>
          </p:cNvPr>
          <p:cNvSpPr txBox="1"/>
          <p:nvPr/>
        </p:nvSpPr>
        <p:spPr>
          <a:xfrm>
            <a:off x="7715734" y="4888350"/>
            <a:ext cx="4476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Vir: https://climate.nasa.gov/evidence/</a:t>
            </a:r>
          </a:p>
        </p:txBody>
      </p:sp>
    </p:spTree>
    <p:extLst>
      <p:ext uri="{BB962C8B-B14F-4D97-AF65-F5344CB8AC3E}">
        <p14:creationId xmlns:p14="http://schemas.microsoft.com/office/powerpoint/2010/main" val="324990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016F4-BEEA-4C3D-BDAE-BC4E4920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1829419"/>
            <a:ext cx="8729778" cy="2678383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E4047343-7711-4610-9792-1D620DEE80C6}"/>
              </a:ext>
            </a:extLst>
          </p:cNvPr>
          <p:cNvSpPr txBox="1">
            <a:spLocks/>
          </p:cNvSpPr>
          <p:nvPr/>
        </p:nvSpPr>
        <p:spPr>
          <a:xfrm>
            <a:off x="5202295" y="1030007"/>
            <a:ext cx="2403757" cy="158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latin typeface="Arial Narrow" panose="020B0606020202030204" pitchFamily="34" charset="0"/>
              </a:rPr>
              <a:t>3. </a:t>
            </a:r>
            <a:r>
              <a:rPr lang="sl-SI" sz="1800" b="1" dirty="0">
                <a:latin typeface="Arial Narrow" panose="020B0606020202030204" pitchFamily="34" charset="0"/>
              </a:rPr>
              <a:t>Povežite se s trajnostnimi slovenskimi poslovnimi partnerji</a:t>
            </a:r>
            <a:endParaRPr lang="sl-SI" sz="1800" dirty="0">
              <a:latin typeface="Arial Narrow" panose="020B0606020202030204" pitchFamily="34" charset="0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9683D77-2BBF-4FEC-A4EF-5D0D1A70CB06}"/>
              </a:ext>
            </a:extLst>
          </p:cNvPr>
          <p:cNvSpPr txBox="1">
            <a:spLocks/>
          </p:cNvSpPr>
          <p:nvPr/>
        </p:nvSpPr>
        <p:spPr>
          <a:xfrm>
            <a:off x="7195133" y="4012460"/>
            <a:ext cx="3572394" cy="154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latin typeface="Arial Narrow" panose="020B0606020202030204" pitchFamily="34" charset="0"/>
              </a:rPr>
              <a:t>4. </a:t>
            </a:r>
            <a:r>
              <a:rPr lang="sl-SI" sz="1800" b="1" dirty="0">
                <a:latin typeface="Arial Narrow" panose="020B0606020202030204" pitchFamily="34" charset="0"/>
              </a:rPr>
              <a:t>Vzpostavite informacijsko podporo </a:t>
            </a:r>
            <a:r>
              <a:rPr lang="sl-SI" sz="1800" dirty="0">
                <a:latin typeface="Arial Narrow" panose="020B0606020202030204" pitchFamily="34" charset="0"/>
              </a:rPr>
              <a:t>merjenju trajnostno naravnanega poslovanja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F0153EE-44A3-44EF-B37C-503044FAE703}"/>
              </a:ext>
            </a:extLst>
          </p:cNvPr>
          <p:cNvSpPr txBox="1">
            <a:spLocks/>
          </p:cNvSpPr>
          <p:nvPr/>
        </p:nvSpPr>
        <p:spPr>
          <a:xfrm>
            <a:off x="8919383" y="1470650"/>
            <a:ext cx="3098446" cy="1164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5. Vzpostavite </a:t>
            </a:r>
            <a:r>
              <a:rPr lang="sl-SI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transparentno poročanje o trajnostnih učinkih </a:t>
            </a:r>
            <a:r>
              <a:rPr lang="sl-SI" sz="1800" dirty="0">
                <a:latin typeface="Arial Narrow" panose="020B0606020202030204" pitchFamily="34" charset="0"/>
              </a:rPr>
              <a:t>(okolje, družba, ekonomija) </a:t>
            </a:r>
            <a:r>
              <a:rPr lang="sl-SI" sz="1800" b="1" dirty="0">
                <a:latin typeface="Arial Narrow" panose="020B0606020202030204" pitchFamily="34" charset="0"/>
              </a:rPr>
              <a:t>in poslovnih učinkih</a:t>
            </a:r>
            <a:endParaRPr lang="sl-SI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85B7BA5-168A-42B1-AD90-4658A35086D7}"/>
              </a:ext>
            </a:extLst>
          </p:cNvPr>
          <p:cNvSpPr txBox="1">
            <a:spLocks/>
          </p:cNvSpPr>
          <p:nvPr/>
        </p:nvSpPr>
        <p:spPr>
          <a:xfrm>
            <a:off x="3197506" y="4145734"/>
            <a:ext cx="2559481" cy="105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latin typeface="Arial Narrow" panose="020B0606020202030204" pitchFamily="34" charset="0"/>
              </a:rPr>
              <a:t>2. Pripravite </a:t>
            </a:r>
            <a:r>
              <a:rPr lang="sl-SI" sz="1800" b="1" dirty="0">
                <a:latin typeface="Arial Narrow" panose="020B0606020202030204" pitchFamily="34" charset="0"/>
              </a:rPr>
              <a:t>trajnostno poslovno strategijo </a:t>
            </a:r>
            <a:r>
              <a:rPr lang="sl-SI" sz="1800" dirty="0">
                <a:latin typeface="Arial Narrow" panose="020B0606020202030204" pitchFamily="34" charset="0"/>
              </a:rPr>
              <a:t>z jasnim prispevkom k 55 % zmanjšanju emisij toplogrednih plinov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95C1FE24-B08F-4427-BF98-C0A3E9EBFECC}"/>
              </a:ext>
            </a:extLst>
          </p:cNvPr>
          <p:cNvSpPr txBox="1">
            <a:spLocks/>
          </p:cNvSpPr>
          <p:nvPr/>
        </p:nvSpPr>
        <p:spPr>
          <a:xfrm>
            <a:off x="1834419" y="822015"/>
            <a:ext cx="2228272" cy="105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latin typeface="Arial Narrow" panose="020B0606020202030204" pitchFamily="34" charset="0"/>
              </a:rPr>
              <a:t>1. Identificirajte ključne trajnostne izzive (</a:t>
            </a:r>
            <a:r>
              <a:rPr lang="sl-SI" sz="1800" b="1" dirty="0">
                <a:latin typeface="Arial Narrow" panose="020B0606020202030204" pitchFamily="34" charset="0"/>
              </a:rPr>
              <a:t>matrika bistvenosti</a:t>
            </a:r>
            <a:r>
              <a:rPr lang="sl-SI" sz="18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9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6BCF-C202-4D22-81C9-3BC0A88F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Evropski zeleni dogovor 2050</a:t>
            </a:r>
          </a:p>
        </p:txBody>
      </p:sp>
      <p:pic>
        <p:nvPicPr>
          <p:cNvPr id="3" name="Picture 2" descr="EUR-Lex - 52019DC0640 - EN - EUR-Lex">
            <a:extLst>
              <a:ext uri="{FF2B5EF4-FFF2-40B4-BE49-F238E27FC236}">
                <a16:creationId xmlns:a16="http://schemas.microsoft.com/office/drawing/2014/main" id="{2B994903-7872-4F76-922A-4A3A7A71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6" y="1484547"/>
            <a:ext cx="6927074" cy="45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C4E662-081E-4C8D-8957-BA4ABDEC4EBF}"/>
              </a:ext>
            </a:extLst>
          </p:cNvPr>
          <p:cNvSpPr/>
          <p:nvPr/>
        </p:nvSpPr>
        <p:spPr>
          <a:xfrm>
            <a:off x="-99527" y="2878979"/>
            <a:ext cx="2906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Naložbeni načrt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51629-F68B-4429-83D3-BA0516E838DC}"/>
              </a:ext>
            </a:extLst>
          </p:cNvPr>
          <p:cNvSpPr/>
          <p:nvPr/>
        </p:nvSpPr>
        <p:spPr>
          <a:xfrm>
            <a:off x="9119114" y="2715691"/>
            <a:ext cx="29064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Evropska podnebna pravila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2CA5D8-8201-45FB-9EF1-A0DA6AE6B979}"/>
              </a:ext>
            </a:extLst>
          </p:cNvPr>
          <p:cNvSpPr/>
          <p:nvPr/>
        </p:nvSpPr>
        <p:spPr>
          <a:xfrm>
            <a:off x="8934063" y="4143182"/>
            <a:ext cx="292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= zakonsko določen cilj podnebne nevtralnosti EU 2050</a:t>
            </a:r>
          </a:p>
        </p:txBody>
      </p:sp>
    </p:spTree>
    <p:extLst>
      <p:ext uri="{BB962C8B-B14F-4D97-AF65-F5344CB8AC3E}">
        <p14:creationId xmlns:p14="http://schemas.microsoft.com/office/powerpoint/2010/main" val="11079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kupnost naravnih parkov Slovenije za globalne cilje | Park ...">
            <a:extLst>
              <a:ext uri="{FF2B5EF4-FFF2-40B4-BE49-F238E27FC236}">
                <a16:creationId xmlns:a16="http://schemas.microsoft.com/office/drawing/2014/main" id="{1B138125-7300-4D1A-97DC-2BA33841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66" y="1522898"/>
            <a:ext cx="8039877" cy="45264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079E8F-571A-4414-AE06-A31D2F39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65125"/>
            <a:ext cx="11495313" cy="1325563"/>
          </a:xfrm>
        </p:spPr>
        <p:txBody>
          <a:bodyPr/>
          <a:lstStyle/>
          <a:p>
            <a:r>
              <a:rPr lang="sl-SI" dirty="0"/>
              <a:t>17 globalnih ciljev trajnostnega razvoja (OZN) 2030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3E35C-FA24-4289-9AD8-3B24B7675C7B}"/>
              </a:ext>
            </a:extLst>
          </p:cNvPr>
          <p:cNvSpPr/>
          <p:nvPr/>
        </p:nvSpPr>
        <p:spPr bwMode="auto">
          <a:xfrm>
            <a:off x="2573828" y="4991879"/>
            <a:ext cx="6028995" cy="10168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9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2235-1545-4605-A936-F5D599C1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Trajnostna naravnanost poslovanja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58FAA-D820-466E-8831-64387D6D2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8" y="1939660"/>
            <a:ext cx="13606218" cy="35374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81DC1F-715E-4126-84B6-398CBF980E63}"/>
              </a:ext>
            </a:extLst>
          </p:cNvPr>
          <p:cNvSpPr/>
          <p:nvPr/>
        </p:nvSpPr>
        <p:spPr bwMode="auto">
          <a:xfrm>
            <a:off x="5055772" y="2415411"/>
            <a:ext cx="4104456" cy="252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B419-5338-4563-871D-77381FCD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Evropska trajnostna regulativa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B9AD9-B55E-4B98-9C9D-CC19B84E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31" y="1806964"/>
            <a:ext cx="10515600" cy="4351338"/>
          </a:xfrm>
        </p:spPr>
        <p:txBody>
          <a:bodyPr>
            <a:noAutofit/>
          </a:bodyPr>
          <a:lstStyle/>
          <a:p>
            <a:pPr marL="227965" indent="-251460"/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1. </a:t>
            </a:r>
            <a:r>
              <a:rPr lang="sl-SI" sz="2400" b="1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Sustainable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Finance </a:t>
            </a:r>
            <a:r>
              <a:rPr lang="en-US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Taxonomy 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(julij 2020)</a:t>
            </a:r>
          </a:p>
          <a:p>
            <a:pPr marL="227965" indent="-251460"/>
            <a:endParaRPr lang="en-US" sz="10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27965" indent="-251460"/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2. </a:t>
            </a:r>
            <a:r>
              <a:rPr lang="en-US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Corporate Sustainability Reporting Directive (CSRD)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(april 2021)  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                         EU </a:t>
            </a:r>
            <a:r>
              <a:rPr lang="sl-SI" sz="2400" b="1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Sustainability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b="1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Reporting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b="1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Standards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(oktober 2022)</a:t>
            </a:r>
            <a:endParaRPr lang="en-US" sz="2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27965" indent="-251460"/>
            <a:endParaRPr lang="sl-SI" sz="10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27965" indent="-251460"/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3. </a:t>
            </a:r>
            <a:r>
              <a:rPr lang="sl-SI" sz="2400" b="1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Corporate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Su</a:t>
            </a:r>
            <a:r>
              <a:rPr lang="en-US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stainability Due-diligence Directive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(februar 2022)</a:t>
            </a:r>
          </a:p>
          <a:p>
            <a:pPr marL="227965" indent="-251460"/>
            <a:endParaRPr lang="en-US" sz="10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27965" indent="-251460"/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4. </a:t>
            </a:r>
            <a:r>
              <a:rPr lang="en-US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Sustainable Product </a:t>
            </a:r>
            <a:r>
              <a:rPr lang="sl-SI" sz="2400" b="1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Policy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Initiative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(</a:t>
            </a:r>
            <a:r>
              <a:rPr lang="sl-SI" sz="2400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Sustainable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Products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Action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 Plan - marec 2022)</a:t>
            </a:r>
          </a:p>
          <a:p>
            <a:pPr marL="227965" indent="-251460"/>
            <a:endParaRPr lang="sl-SI" sz="10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27965" indent="-251460"/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5. </a:t>
            </a:r>
            <a:r>
              <a:rPr lang="en-US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Carbon Border</a:t>
            </a:r>
            <a:r>
              <a:rPr lang="sl-SI" sz="24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sl-SI" sz="2400" b="1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Tax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 (</a:t>
            </a:r>
            <a:r>
              <a:rPr lang="en-US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Adjustment Mechanism</a:t>
            </a:r>
            <a:r>
              <a:rPr lang="sl-SI" sz="2400" dirty="0">
                <a:latin typeface="Arial Narrow" panose="020B0606020202030204" pitchFamily="34" charset="0"/>
                <a:cs typeface="Calibri Light" panose="020F0302020204030204" pitchFamily="34" charset="0"/>
              </a:rPr>
              <a:t>)</a:t>
            </a:r>
            <a:endParaRPr lang="en-US" sz="2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endParaRPr lang="sl-SI" sz="2400" dirty="0">
              <a:latin typeface="Arial Narrow" panose="020B0606020202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C3FEB86-67B7-4CA5-AEF6-B208DE0A5CE8}"/>
              </a:ext>
            </a:extLst>
          </p:cNvPr>
          <p:cNvSpPr/>
          <p:nvPr/>
        </p:nvSpPr>
        <p:spPr>
          <a:xfrm>
            <a:off x="1352939" y="3004457"/>
            <a:ext cx="1306285" cy="34523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2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4C9A-BC26-4728-864E-4BD451C0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47" y="0"/>
            <a:ext cx="10515600" cy="1325563"/>
          </a:xfrm>
        </p:spPr>
        <p:txBody>
          <a:bodyPr/>
          <a:lstStyle/>
          <a:p>
            <a:r>
              <a:rPr lang="sl-SI" dirty="0"/>
              <a:t>Proces priprave poslovne strategije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5F6CF-AE23-423B-B9A2-F9FA3231A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10" y="1472565"/>
            <a:ext cx="10899412" cy="46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4C9A-BC26-4728-864E-4BD451C0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47" y="0"/>
            <a:ext cx="10515600" cy="1325563"/>
          </a:xfrm>
        </p:spPr>
        <p:txBody>
          <a:bodyPr/>
          <a:lstStyle/>
          <a:p>
            <a:r>
              <a:rPr lang="sl-SI" dirty="0"/>
              <a:t>Proces priprave trajnostne poslovne strategije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CC78A-19F8-48F0-8B2B-B19273EE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32" y="1101013"/>
            <a:ext cx="10807105" cy="49550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94D2CB-A219-4B46-8524-F53CEAA3E3A9}"/>
              </a:ext>
            </a:extLst>
          </p:cNvPr>
          <p:cNvSpPr/>
          <p:nvPr/>
        </p:nvSpPr>
        <p:spPr>
          <a:xfrm>
            <a:off x="2761867" y="1735492"/>
            <a:ext cx="1950094" cy="167018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8665-8E70-467F-A52D-672C3716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arrow" panose="020B0606020202030204" pitchFamily="34" charset="0"/>
              </a:rPr>
              <a:t>Matrika bistvenosti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92DCC-0169-4DC1-B830-31F8BB2E74BB}"/>
              </a:ext>
            </a:extLst>
          </p:cNvPr>
          <p:cNvSpPr/>
          <p:nvPr/>
        </p:nvSpPr>
        <p:spPr>
          <a:xfrm>
            <a:off x="2809419" y="1771196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7A9BA-E2DD-4AB9-AA38-4A31713C8AE5}"/>
              </a:ext>
            </a:extLst>
          </p:cNvPr>
          <p:cNvSpPr/>
          <p:nvPr/>
        </p:nvSpPr>
        <p:spPr>
          <a:xfrm>
            <a:off x="4190243" y="1771196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58BC3-5726-47F7-9A42-2026AFA3D1AE}"/>
              </a:ext>
            </a:extLst>
          </p:cNvPr>
          <p:cNvSpPr/>
          <p:nvPr/>
        </p:nvSpPr>
        <p:spPr>
          <a:xfrm>
            <a:off x="5598739" y="1778975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40220-0F3E-41CD-980C-0E61C5DA93F5}"/>
              </a:ext>
            </a:extLst>
          </p:cNvPr>
          <p:cNvSpPr/>
          <p:nvPr/>
        </p:nvSpPr>
        <p:spPr>
          <a:xfrm>
            <a:off x="6951890" y="1771196"/>
            <a:ext cx="1367121" cy="84274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C67DE-7A2D-4425-974D-0E0D81F72808}"/>
              </a:ext>
            </a:extLst>
          </p:cNvPr>
          <p:cNvSpPr/>
          <p:nvPr/>
        </p:nvSpPr>
        <p:spPr>
          <a:xfrm>
            <a:off x="2818643" y="2703539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CB825-80E1-4C0C-8632-0FEA27C790A7}"/>
              </a:ext>
            </a:extLst>
          </p:cNvPr>
          <p:cNvSpPr/>
          <p:nvPr/>
        </p:nvSpPr>
        <p:spPr>
          <a:xfrm>
            <a:off x="4190243" y="2694588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756EE-0695-4ECF-8D16-43C8D79D434E}"/>
              </a:ext>
            </a:extLst>
          </p:cNvPr>
          <p:cNvSpPr/>
          <p:nvPr/>
        </p:nvSpPr>
        <p:spPr>
          <a:xfrm>
            <a:off x="5580291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EDA80-403B-4A60-8749-01CCB31DEE42}"/>
              </a:ext>
            </a:extLst>
          </p:cNvPr>
          <p:cNvSpPr/>
          <p:nvPr/>
        </p:nvSpPr>
        <p:spPr>
          <a:xfrm>
            <a:off x="6970285" y="2703539"/>
            <a:ext cx="1325534" cy="8427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0B092-3158-409F-BFBD-9F7C130FC303}"/>
              </a:ext>
            </a:extLst>
          </p:cNvPr>
          <p:cNvSpPr/>
          <p:nvPr/>
        </p:nvSpPr>
        <p:spPr>
          <a:xfrm>
            <a:off x="2827867" y="3635882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AABBE-0CDF-49F9-8EBA-7CECFC390170}"/>
              </a:ext>
            </a:extLst>
          </p:cNvPr>
          <p:cNvSpPr/>
          <p:nvPr/>
        </p:nvSpPr>
        <p:spPr>
          <a:xfrm>
            <a:off x="4208691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C21F90-5C46-4DB3-A396-7C2862290AE4}"/>
              </a:ext>
            </a:extLst>
          </p:cNvPr>
          <p:cNvSpPr/>
          <p:nvPr/>
        </p:nvSpPr>
        <p:spPr>
          <a:xfrm>
            <a:off x="5589515" y="3635882"/>
            <a:ext cx="1325534" cy="8427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EDD2A-8E6D-418E-8670-583F4ED58AE5}"/>
              </a:ext>
            </a:extLst>
          </p:cNvPr>
          <p:cNvSpPr/>
          <p:nvPr/>
        </p:nvSpPr>
        <p:spPr>
          <a:xfrm>
            <a:off x="6970285" y="3617494"/>
            <a:ext cx="1325534" cy="856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5475E2-86D9-46F1-A2C4-2ECD7224FF07}"/>
              </a:ext>
            </a:extLst>
          </p:cNvPr>
          <p:cNvSpPr/>
          <p:nvPr/>
        </p:nvSpPr>
        <p:spPr>
          <a:xfrm>
            <a:off x="2837091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F01506-7CA7-4B52-9B0F-7BD06EE35C55}"/>
              </a:ext>
            </a:extLst>
          </p:cNvPr>
          <p:cNvSpPr/>
          <p:nvPr/>
        </p:nvSpPr>
        <p:spPr>
          <a:xfrm>
            <a:off x="4217915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61860-88F5-4531-881B-1FFC5E78389B}"/>
              </a:ext>
            </a:extLst>
          </p:cNvPr>
          <p:cNvSpPr/>
          <p:nvPr/>
        </p:nvSpPr>
        <p:spPr>
          <a:xfrm>
            <a:off x="5598739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05F6B-B993-4126-941A-FF9CA4C16782}"/>
              </a:ext>
            </a:extLst>
          </p:cNvPr>
          <p:cNvSpPr/>
          <p:nvPr/>
        </p:nvSpPr>
        <p:spPr>
          <a:xfrm>
            <a:off x="6979563" y="4568225"/>
            <a:ext cx="1325534" cy="8427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4B82C-6962-4430-A5CD-1FC8072CDD40}"/>
              </a:ext>
            </a:extLst>
          </p:cNvPr>
          <p:cNvGrpSpPr/>
          <p:nvPr/>
        </p:nvGrpSpPr>
        <p:grpSpPr>
          <a:xfrm>
            <a:off x="8637564" y="1535669"/>
            <a:ext cx="478972" cy="317121"/>
            <a:chOff x="3218177" y="3385584"/>
            <a:chExt cx="685801" cy="45421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641A6C-E934-478C-8DAF-33DD5D26E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3072" y="3385584"/>
              <a:ext cx="454217" cy="454216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14EC3E-8EAF-454A-9156-674F302E2367}"/>
                </a:ext>
              </a:extLst>
            </p:cNvPr>
            <p:cNvSpPr txBox="1"/>
            <p:nvPr/>
          </p:nvSpPr>
          <p:spPr>
            <a:xfrm>
              <a:off x="3218177" y="3466408"/>
              <a:ext cx="685801" cy="3654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l-SI" sz="1400" dirty="0">
                  <a:latin typeface="Arial Narrow" panose="020B0606020202030204" pitchFamily="34" charset="0"/>
                  <a:cs typeface="Calibri Light" panose="020F0302020204030204" pitchFamily="34" charset="0"/>
                </a:rPr>
                <a:t>1</a:t>
              </a:r>
              <a:endParaRPr lang="en-US" sz="1400" dirty="0"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18A5AA2-256F-4A7E-A35B-04B5F01566AD}"/>
              </a:ext>
            </a:extLst>
          </p:cNvPr>
          <p:cNvSpPr/>
          <p:nvPr/>
        </p:nvSpPr>
        <p:spPr>
          <a:xfrm>
            <a:off x="3759200" y="5504996"/>
            <a:ext cx="338497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Vpliv na poslovno uspešnost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84200-9762-4852-8CC6-6E11403F6F54}"/>
              </a:ext>
            </a:extLst>
          </p:cNvPr>
          <p:cNvSpPr/>
          <p:nvPr/>
        </p:nvSpPr>
        <p:spPr>
          <a:xfrm>
            <a:off x="7762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C95AE-CAF2-42CA-8863-61F4E352BE8A}"/>
              </a:ext>
            </a:extLst>
          </p:cNvPr>
          <p:cNvSpPr/>
          <p:nvPr/>
        </p:nvSpPr>
        <p:spPr>
          <a:xfrm>
            <a:off x="2047419" y="52001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853E9A-D855-495C-98F9-628DA970CAAD}"/>
              </a:ext>
            </a:extLst>
          </p:cNvPr>
          <p:cNvSpPr/>
          <p:nvPr/>
        </p:nvSpPr>
        <p:spPr>
          <a:xfrm>
            <a:off x="1895019" y="1694996"/>
            <a:ext cx="7386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visoka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EFB135-4085-4366-A259-2D3FD72B5E83}"/>
              </a:ext>
            </a:extLst>
          </p:cNvPr>
          <p:cNvSpPr/>
          <p:nvPr/>
        </p:nvSpPr>
        <p:spPr>
          <a:xfrm rot="16200000">
            <a:off x="868554" y="3392619"/>
            <a:ext cx="300108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Pomembnost za deležnike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417ACF-49CC-4E2C-A6C0-BAD986417751}"/>
              </a:ext>
            </a:extLst>
          </p:cNvPr>
          <p:cNvSpPr/>
          <p:nvPr/>
        </p:nvSpPr>
        <p:spPr>
          <a:xfrm>
            <a:off x="2809419" y="5504996"/>
            <a:ext cx="58622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nizek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D8A37C-7FC4-4D69-8818-93CE02F77E8D}"/>
              </a:ext>
            </a:extLst>
          </p:cNvPr>
          <p:cNvSpPr>
            <a:spLocks noChangeAspect="1"/>
          </p:cNvSpPr>
          <p:nvPr/>
        </p:nvSpPr>
        <p:spPr>
          <a:xfrm>
            <a:off x="8689055" y="3371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BD3B7A-4666-4561-AF34-3A73A0AEB6DB}"/>
              </a:ext>
            </a:extLst>
          </p:cNvPr>
          <p:cNvSpPr txBox="1"/>
          <p:nvPr/>
        </p:nvSpPr>
        <p:spPr>
          <a:xfrm>
            <a:off x="8606554" y="3415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E8B8E6-2AFF-4FE5-B364-15724455F56E}"/>
              </a:ext>
            </a:extLst>
          </p:cNvPr>
          <p:cNvSpPr>
            <a:spLocks noChangeAspect="1"/>
          </p:cNvSpPr>
          <p:nvPr/>
        </p:nvSpPr>
        <p:spPr>
          <a:xfrm>
            <a:off x="8710827" y="3752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6207DC-E337-411D-9E20-82A3C75190DF}"/>
              </a:ext>
            </a:extLst>
          </p:cNvPr>
          <p:cNvSpPr txBox="1"/>
          <p:nvPr/>
        </p:nvSpPr>
        <p:spPr>
          <a:xfrm>
            <a:off x="8628326" y="3796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E52B2A-C03C-47C6-829C-ADF5EE5175EA}"/>
              </a:ext>
            </a:extLst>
          </p:cNvPr>
          <p:cNvSpPr>
            <a:spLocks noChangeAspect="1"/>
          </p:cNvSpPr>
          <p:nvPr/>
        </p:nvSpPr>
        <p:spPr>
          <a:xfrm>
            <a:off x="8710827" y="4121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696DD7-81AC-4C95-80AD-9CF5B48DE4CE}"/>
              </a:ext>
            </a:extLst>
          </p:cNvPr>
          <p:cNvSpPr txBox="1"/>
          <p:nvPr/>
        </p:nvSpPr>
        <p:spPr>
          <a:xfrm>
            <a:off x="8628326" y="4165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1A239F-02F5-438C-890C-6A3D8B41F7D1}"/>
              </a:ext>
            </a:extLst>
          </p:cNvPr>
          <p:cNvSpPr>
            <a:spLocks noChangeAspect="1"/>
          </p:cNvSpPr>
          <p:nvPr/>
        </p:nvSpPr>
        <p:spPr>
          <a:xfrm>
            <a:off x="8710827" y="4502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329E40-15E4-4CE8-AEE1-7F573D202B11}"/>
              </a:ext>
            </a:extLst>
          </p:cNvPr>
          <p:cNvSpPr txBox="1"/>
          <p:nvPr/>
        </p:nvSpPr>
        <p:spPr>
          <a:xfrm>
            <a:off x="8628326" y="4546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D7CFF1-F803-4A2E-9E38-65E0BC700285}"/>
              </a:ext>
            </a:extLst>
          </p:cNvPr>
          <p:cNvSpPr>
            <a:spLocks noChangeAspect="1"/>
          </p:cNvSpPr>
          <p:nvPr/>
        </p:nvSpPr>
        <p:spPr>
          <a:xfrm>
            <a:off x="8710827" y="4883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4B30CA-FE6A-4CA0-93FE-1E98FE196533}"/>
              </a:ext>
            </a:extLst>
          </p:cNvPr>
          <p:cNvSpPr txBox="1"/>
          <p:nvPr/>
        </p:nvSpPr>
        <p:spPr>
          <a:xfrm>
            <a:off x="8628326" y="492720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BCF5830-9746-48A0-BEA3-79D04BF1B2FE}"/>
              </a:ext>
            </a:extLst>
          </p:cNvPr>
          <p:cNvSpPr>
            <a:spLocks noChangeAspect="1"/>
          </p:cNvSpPr>
          <p:nvPr/>
        </p:nvSpPr>
        <p:spPr>
          <a:xfrm>
            <a:off x="8710827" y="2609397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F26740-E1CC-4037-BAC8-4E05DF7C7401}"/>
              </a:ext>
            </a:extLst>
          </p:cNvPr>
          <p:cNvSpPr txBox="1"/>
          <p:nvPr/>
        </p:nvSpPr>
        <p:spPr>
          <a:xfrm>
            <a:off x="8628326" y="2653519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AD56D42-8C75-47E7-8EC1-51C0A6FF5054}"/>
              </a:ext>
            </a:extLst>
          </p:cNvPr>
          <p:cNvSpPr>
            <a:spLocks noChangeAspect="1"/>
          </p:cNvSpPr>
          <p:nvPr/>
        </p:nvSpPr>
        <p:spPr>
          <a:xfrm>
            <a:off x="8684551" y="2978078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EE048A-8D45-449F-B6ED-6F2AFA448036}"/>
              </a:ext>
            </a:extLst>
          </p:cNvPr>
          <p:cNvSpPr txBox="1"/>
          <p:nvPr/>
        </p:nvSpPr>
        <p:spPr>
          <a:xfrm>
            <a:off x="8615787" y="3034515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5E2ECAA-D583-4DB5-9E89-A30F6B2BF6A4}"/>
              </a:ext>
            </a:extLst>
          </p:cNvPr>
          <p:cNvSpPr>
            <a:spLocks noChangeAspect="1"/>
          </p:cNvSpPr>
          <p:nvPr/>
        </p:nvSpPr>
        <p:spPr>
          <a:xfrm>
            <a:off x="8710827" y="1900501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5CDC69-97C0-4B51-974E-9CC0E650EA4B}"/>
              </a:ext>
            </a:extLst>
          </p:cNvPr>
          <p:cNvSpPr txBox="1"/>
          <p:nvPr/>
        </p:nvSpPr>
        <p:spPr>
          <a:xfrm>
            <a:off x="8619090" y="1956940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26BB31-1260-4AFD-8CAD-D4A6C61AD4B0}"/>
              </a:ext>
            </a:extLst>
          </p:cNvPr>
          <p:cNvSpPr>
            <a:spLocks noChangeAspect="1"/>
          </p:cNvSpPr>
          <p:nvPr/>
        </p:nvSpPr>
        <p:spPr>
          <a:xfrm>
            <a:off x="8710827" y="2253022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25384B-2D29-4E47-B9CF-7B8C84F5FAED}"/>
              </a:ext>
            </a:extLst>
          </p:cNvPr>
          <p:cNvSpPr txBox="1"/>
          <p:nvPr/>
        </p:nvSpPr>
        <p:spPr>
          <a:xfrm>
            <a:off x="8628326" y="2309461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10A21F-677E-4413-B2A6-5037EFC6EA06}"/>
              </a:ext>
            </a:extLst>
          </p:cNvPr>
          <p:cNvSpPr/>
          <p:nvPr/>
        </p:nvSpPr>
        <p:spPr>
          <a:xfrm>
            <a:off x="7054847" y="23045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4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BEDF45C-BE0A-4AE4-9316-C362E7E89FFF}"/>
              </a:ext>
            </a:extLst>
          </p:cNvPr>
          <p:cNvSpPr/>
          <p:nvPr/>
        </p:nvSpPr>
        <p:spPr>
          <a:xfrm>
            <a:off x="6673847" y="25257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5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6045977-E3FA-4CBD-9DC5-2730F34D0BCF}"/>
              </a:ext>
            </a:extLst>
          </p:cNvPr>
          <p:cNvSpPr/>
          <p:nvPr/>
        </p:nvSpPr>
        <p:spPr>
          <a:xfrm>
            <a:off x="5324019" y="33639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E439BA8-15F1-4D96-92D3-F4220BD9945A}"/>
              </a:ext>
            </a:extLst>
          </p:cNvPr>
          <p:cNvSpPr/>
          <p:nvPr/>
        </p:nvSpPr>
        <p:spPr>
          <a:xfrm>
            <a:off x="5324019" y="20685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8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9A3042-06BE-4C5B-A210-00A392805CB5}"/>
              </a:ext>
            </a:extLst>
          </p:cNvPr>
          <p:cNvSpPr/>
          <p:nvPr/>
        </p:nvSpPr>
        <p:spPr>
          <a:xfrm>
            <a:off x="5759447" y="20759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7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9B4B01-97C1-45B9-B2A8-3E735781CC37}"/>
              </a:ext>
            </a:extLst>
          </p:cNvPr>
          <p:cNvSpPr/>
          <p:nvPr/>
        </p:nvSpPr>
        <p:spPr>
          <a:xfrm>
            <a:off x="7686219" y="18473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FDE6C6-0036-47CC-A8E6-B2F2A6B862D5}"/>
              </a:ext>
            </a:extLst>
          </p:cNvPr>
          <p:cNvSpPr/>
          <p:nvPr/>
        </p:nvSpPr>
        <p:spPr>
          <a:xfrm>
            <a:off x="7435847" y="1847396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2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4E9043B-AB7F-4EAE-82C4-572734BA8D89}"/>
              </a:ext>
            </a:extLst>
          </p:cNvPr>
          <p:cNvSpPr/>
          <p:nvPr/>
        </p:nvSpPr>
        <p:spPr>
          <a:xfrm>
            <a:off x="6140447" y="33639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9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91DD98B-B45F-46B4-8B0F-EB1EF36B07C8}"/>
              </a:ext>
            </a:extLst>
          </p:cNvPr>
          <p:cNvSpPr/>
          <p:nvPr/>
        </p:nvSpPr>
        <p:spPr>
          <a:xfrm>
            <a:off x="6445247" y="2525752"/>
            <a:ext cx="326572" cy="3122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6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920A3E4-CC07-4879-B69B-83850015FF36}"/>
              </a:ext>
            </a:extLst>
          </p:cNvPr>
          <p:cNvSpPr>
            <a:spLocks noChangeAspect="1"/>
          </p:cNvSpPr>
          <p:nvPr/>
        </p:nvSpPr>
        <p:spPr>
          <a:xfrm>
            <a:off x="7607087" y="2152196"/>
            <a:ext cx="317231" cy="3171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FDE309-F399-4BE7-9F33-0D2C91F077F4}"/>
              </a:ext>
            </a:extLst>
          </p:cNvPr>
          <p:cNvSpPr txBox="1"/>
          <p:nvPr/>
        </p:nvSpPr>
        <p:spPr>
          <a:xfrm>
            <a:off x="7533819" y="2196316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3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0666B9-C1E2-4129-999A-29E4206EF048}"/>
              </a:ext>
            </a:extLst>
          </p:cNvPr>
          <p:cNvSpPr txBox="1"/>
          <p:nvPr/>
        </p:nvSpPr>
        <p:spPr>
          <a:xfrm>
            <a:off x="5226047" y="3421062"/>
            <a:ext cx="478972" cy="255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>10</a:t>
            </a:r>
            <a:endParaRPr lang="en-US" sz="1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628E60-1274-4065-8883-9A2B1EB50822}"/>
              </a:ext>
            </a:extLst>
          </p:cNvPr>
          <p:cNvSpPr/>
          <p:nvPr/>
        </p:nvSpPr>
        <p:spPr>
          <a:xfrm>
            <a:off x="9009326" y="1570268"/>
            <a:ext cx="24384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Odgovorno ravnanje s hrano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1D3C061-A1DF-4923-A6F7-147828191382}"/>
              </a:ext>
            </a:extLst>
          </p:cNvPr>
          <p:cNvSpPr/>
          <p:nvPr/>
        </p:nvSpPr>
        <p:spPr>
          <a:xfrm>
            <a:off x="9009326" y="1822989"/>
            <a:ext cx="296185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Prioritetno sodelovanje s partnerji v lokalni dobavni verigi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EDC662-735E-4D3E-A522-90E1D35E01A8}"/>
              </a:ext>
            </a:extLst>
          </p:cNvPr>
          <p:cNvSpPr/>
          <p:nvPr/>
        </p:nvSpPr>
        <p:spPr>
          <a:xfrm>
            <a:off x="9023180" y="2299935"/>
            <a:ext cx="316881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Integralne energetske rešitve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AC38A20-A051-4338-A710-B2EC7E62B534}"/>
              </a:ext>
            </a:extLst>
          </p:cNvPr>
          <p:cNvSpPr/>
          <p:nvPr/>
        </p:nvSpPr>
        <p:spPr>
          <a:xfrm>
            <a:off x="9018562" y="2623664"/>
            <a:ext cx="27432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Zaveza </a:t>
            </a:r>
            <a:r>
              <a:rPr lang="sl-SI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brezogljični</a:t>
            </a:r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družbi 2050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1F07EA0-3F28-4D6C-8BA3-4CA7C570E25D}"/>
              </a:ext>
            </a:extLst>
          </p:cNvPr>
          <p:cNvSpPr/>
          <p:nvPr/>
        </p:nvSpPr>
        <p:spPr>
          <a:xfrm>
            <a:off x="9009326" y="2958796"/>
            <a:ext cx="275243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Zmanjšanje odpadkov in vključevanje odpadkov v snovne tokove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A32E13-1635-4FAD-AEBA-2A0BC3820587}"/>
              </a:ext>
            </a:extLst>
          </p:cNvPr>
          <p:cNvSpPr/>
          <p:nvPr/>
        </p:nvSpPr>
        <p:spPr>
          <a:xfrm>
            <a:off x="9009326" y="3438456"/>
            <a:ext cx="25908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Varno in zdravju prijazno delovno okolje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CABAA1-F491-4213-BD08-1C90906DA73F}"/>
              </a:ext>
            </a:extLst>
          </p:cNvPr>
          <p:cNvSpPr/>
          <p:nvPr/>
        </p:nvSpPr>
        <p:spPr>
          <a:xfrm>
            <a:off x="9009326" y="3764811"/>
            <a:ext cx="296185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Dolgi življenjski cikli izdelkov (LCA analiza)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43ECFB-82A2-4E81-9BD7-09A2B247A663}"/>
              </a:ext>
            </a:extLst>
          </p:cNvPr>
          <p:cNvSpPr/>
          <p:nvPr/>
        </p:nvSpPr>
        <p:spPr>
          <a:xfrm>
            <a:off x="9009326" y="4145811"/>
            <a:ext cx="275243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Vodenje z zgledom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30CED54-ECFB-49FC-A668-9F994E30064D}"/>
              </a:ext>
            </a:extLst>
          </p:cNvPr>
          <p:cNvSpPr/>
          <p:nvPr/>
        </p:nvSpPr>
        <p:spPr>
          <a:xfrm>
            <a:off x="9009326" y="4536047"/>
            <a:ext cx="250113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Osebna in strokovna rast zaposlenih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14AE8FB-4788-4519-9466-587B687CB5B9}"/>
              </a:ext>
            </a:extLst>
          </p:cNvPr>
          <p:cNvSpPr/>
          <p:nvPr/>
        </p:nvSpPr>
        <p:spPr>
          <a:xfrm>
            <a:off x="9009326" y="4907811"/>
            <a:ext cx="225499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sz="1200" dirty="0">
                <a:latin typeface="Arial Narrow" panose="020B0606020202030204" pitchFamily="34" charset="0"/>
                <a:cs typeface="Calibri Light" panose="020F0302020204030204" pitchFamily="34" charset="0"/>
              </a:rPr>
              <a:t>Trajnostna osveščenost zaposlenih </a:t>
            </a:r>
            <a:endParaRPr lang="en-US" sz="12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7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Props1.xml><?xml version="1.0" encoding="utf-8"?>
<ds:datastoreItem xmlns:ds="http://schemas.openxmlformats.org/officeDocument/2006/customXml" ds:itemID="{ABE08109-4E21-4A0B-85E4-797D93CBB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cdf61-9bdb-4ab1-bf99-aabb6c694d24"/>
    <ds:schemaRef ds:uri="e0c4cf2c-1396-48e0-9fb8-701f9c1f2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5AB1C1-DFF2-4FFC-ACD5-C420855A8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99E221-A804-4554-B115-B405095A9C6F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0c4cf2c-1396-48e0-9fb8-701f9c1f262a"/>
    <ds:schemaRef ds:uri="703cdf61-9bdb-4ab1-bf99-aabb6c694d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655</Words>
  <Application>Microsoft Office PowerPoint</Application>
  <PresentationFormat>Širokozaslonsko</PresentationFormat>
  <Paragraphs>204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Office Theme</vt:lpstr>
      <vt:lpstr>Adriana Rejc Buhovac Univerza v Ljubljani, Ekonomska fakulteta</vt:lpstr>
      <vt:lpstr>PowerPointova predstavitev</vt:lpstr>
      <vt:lpstr>Evropski zeleni dogovor 2050</vt:lpstr>
      <vt:lpstr>17 globalnih ciljev trajnostnega razvoja (OZN) 2030</vt:lpstr>
      <vt:lpstr>Trajnostna naravnanost poslovanja</vt:lpstr>
      <vt:lpstr>Evropska trajnostna regulativa</vt:lpstr>
      <vt:lpstr>Proces priprave poslovne strategije</vt:lpstr>
      <vt:lpstr>Proces priprave trajnostne poslovne strategije</vt:lpstr>
      <vt:lpstr>Matrika bistvenosti</vt:lpstr>
      <vt:lpstr>PowerPointova predstavitev</vt:lpstr>
      <vt:lpstr>PowerPointova predstavitev</vt:lpstr>
      <vt:lpstr>2. korak: anketa o pomembnosti</vt:lpstr>
      <vt:lpstr>PowerPointova predstavitev</vt:lpstr>
      <vt:lpstr>Matrika bistvenosti</vt:lpstr>
      <vt:lpstr>Proces priprave trajnostne poslovne strategije</vt:lpstr>
      <vt:lpstr>PowerPointova predstavitev</vt:lpstr>
      <vt:lpstr>Od linearnega h krožnemu gospodarjenju</vt:lpstr>
      <vt:lpstr>Innovation Sweet-Spot</vt:lpstr>
      <vt:lpstr>Innovation Sweet-Spot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Samo Grčman</dc:creator>
  <cp:lastModifiedBy>Anita Jakuš</cp:lastModifiedBy>
  <cp:revision>28</cp:revision>
  <dcterms:created xsi:type="dcterms:W3CDTF">2022-05-24T12:23:45Z</dcterms:created>
  <dcterms:modified xsi:type="dcterms:W3CDTF">2022-06-07T12:34:12Z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  <property fmtid="{D5CDD505-2E9C-101B-9397-08002B2CF9AE}" pid="3" name="MediaServiceImageTags">
    <vt:lpwstr/>
  </property>
</Properties>
</file>